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0b4a6c82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0b4a6c82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0b4a6c82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0b4a6c82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0b4a6c82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0b4a6c82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0b4a6c82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0b4a6c82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0b4a6c82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0b4a6c82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0b4a6c82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0b4a6c82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0b4a6c82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0b4a6c82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0b4a6c82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0b4a6c82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0b4a6c82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0b4a6c82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0b4a6c82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0b4a6c82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0b4a6c8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0b4a6c8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0b4a6c82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0b4a6c82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0b4a6c825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0b4a6c825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0b4a6c82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0b4a6c82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0b4a6c82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0b4a6c82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0b4a6c825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0b4a6c825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0b4a6c82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0b4a6c82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0b4a6c82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0b4a6c82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0b4a6c82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0b4a6c82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0b4a6c82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0b4a6c82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0b4a6c82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0b4a6c82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0b4a6c82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0b4a6c82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0b4a6c82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0b4a6c82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0b4a6c82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0b4a6c82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Identifying Leaves 1-20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5161950" y="3306100"/>
            <a:ext cx="3798900" cy="173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7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Lobed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Lobes are pointed with bristles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Sinuses are shallow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8" name="Google Shape;118;p22" descr="drawing of pin oak leaf"/>
          <p:cNvPicPr preferRelativeResize="0"/>
          <p:nvPr/>
        </p:nvPicPr>
        <p:blipFill rotWithShape="1">
          <a:blip r:embed="rId3">
            <a:alphaModFix/>
          </a:blip>
          <a:srcRect b="9974"/>
          <a:stretch/>
        </p:blipFill>
        <p:spPr>
          <a:xfrm>
            <a:off x="742350" y="1062800"/>
            <a:ext cx="3253051" cy="408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52400" y="17462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8,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4989875" y="3330675"/>
            <a:ext cx="3995700" cy="1683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8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Lobed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Lobes are pointed with bristles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Sinuses are deep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5" name="Google Shape;125;p23" descr="drawing of willow leaf"/>
          <p:cNvPicPr preferRelativeResize="0"/>
          <p:nvPr/>
        </p:nvPicPr>
        <p:blipFill rotWithShape="1">
          <a:blip r:embed="rId3">
            <a:alphaModFix/>
          </a:blip>
          <a:srcRect t="5578" r="17648" b="12387"/>
          <a:stretch/>
        </p:blipFill>
        <p:spPr>
          <a:xfrm>
            <a:off x="275300" y="1056950"/>
            <a:ext cx="2836024" cy="39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139650" y="15007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9,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5100475" y="2335150"/>
            <a:ext cx="3885000" cy="266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9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Entire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 is “oval” (not really!)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Symmetrical across the petiole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weak veins and teeth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a rounded petiole (spins)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Long, thin, with tiny teeth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2" name="Google Shape;132;p24" descr="drawing of birch leaf"/>
          <p:cNvPicPr preferRelativeResize="0"/>
          <p:nvPr/>
        </p:nvPicPr>
        <p:blipFill rotWithShape="1">
          <a:blip r:embed="rId3">
            <a:alphaModFix/>
          </a:blip>
          <a:srcRect l="11134" t="12207" b="12717"/>
          <a:stretch/>
        </p:blipFill>
        <p:spPr>
          <a:xfrm>
            <a:off x="417875" y="1335475"/>
            <a:ext cx="2887190" cy="36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10,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That last one? ...</a:t>
            </a:r>
            <a:endParaRPr/>
          </a:p>
        </p:txBody>
      </p:sp>
      <p:sp>
        <p:nvSpPr>
          <p:cNvPr id="138" name="Google Shape;138;p25"/>
          <p:cNvSpPr txBox="1"/>
          <p:nvPr/>
        </p:nvSpPr>
        <p:spPr>
          <a:xfrm>
            <a:off x="3140700" y="1339650"/>
            <a:ext cx="5691600" cy="303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10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Entire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 is “oval”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Symmetrical across the petiole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weak veins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Tiny teeth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a rounded petiole (spins)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a short petiole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Leaves 11-20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7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11-20  have alternate branching </a:t>
            </a:r>
            <a:endParaRPr/>
          </a:p>
        </p:txBody>
      </p:sp>
      <p:pic>
        <p:nvPicPr>
          <p:cNvPr id="145" name="Google Shape;145;p26" descr="drawing of 10 leaves, numbered 11-20"/>
          <p:cNvPicPr preferRelativeResize="0"/>
          <p:nvPr/>
        </p:nvPicPr>
        <p:blipFill rotWithShape="1">
          <a:blip r:embed="rId3">
            <a:alphaModFix/>
          </a:blip>
          <a:srcRect b="9690"/>
          <a:stretch/>
        </p:blipFill>
        <p:spPr>
          <a:xfrm>
            <a:off x="3994728" y="0"/>
            <a:ext cx="414097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/>
        </p:nvSpPr>
        <p:spPr>
          <a:xfrm>
            <a:off x="5346300" y="503900"/>
            <a:ext cx="3000000" cy="104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Notice the features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2" name="Google Shape;152;p27" descr="drawing of honey locust leaf"/>
          <p:cNvPicPr preferRelativeResize="0"/>
          <p:nvPr/>
        </p:nvPicPr>
        <p:blipFill rotWithShape="1">
          <a:blip r:embed="rId3">
            <a:alphaModFix/>
          </a:blip>
          <a:srcRect l="13286" t="7147" r="10702" b="7147"/>
          <a:stretch/>
        </p:blipFill>
        <p:spPr>
          <a:xfrm>
            <a:off x="2519527" y="147400"/>
            <a:ext cx="2524000" cy="467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11,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5125075" y="2974250"/>
            <a:ext cx="3885000" cy="183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11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Compound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There are many evenly-sized leaflets that are small and oval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Watch out for the thorns!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9" name="Google Shape;159;p28" descr="drawing of walnut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6275"/>
            <a:ext cx="3219655" cy="419722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37975" y="13777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12,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/>
        </p:nvSpPr>
        <p:spPr>
          <a:xfrm>
            <a:off x="5899350" y="2335150"/>
            <a:ext cx="3086100" cy="266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12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Compound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Leaflets are pointed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Leaflets are different sizes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Leaflets are “oval”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The tree makes a large, tasty nut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6" name="Google Shape;166;p29" descr="drawing of sumac leaf"/>
          <p:cNvPicPr preferRelativeResize="0"/>
          <p:nvPr/>
        </p:nvPicPr>
        <p:blipFill rotWithShape="1">
          <a:blip r:embed="rId3">
            <a:alphaModFix/>
          </a:blip>
          <a:srcRect r="24121"/>
          <a:stretch/>
        </p:blipFill>
        <p:spPr>
          <a:xfrm>
            <a:off x="2367625" y="0"/>
            <a:ext cx="3371952" cy="507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152400" y="18692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13,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/>
        </p:nvSpPr>
        <p:spPr>
          <a:xfrm>
            <a:off x="5100475" y="2335150"/>
            <a:ext cx="3885000" cy="266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Leaf 13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Compound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Leaflets are pointed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Leaflets are equally-sized and linear (long)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There’s velvet on the stem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Red berries = not poisonous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173" name="Google Shape;173;p30" descr="drawing of chestnut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642" y="0"/>
            <a:ext cx="22377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14,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/>
        </p:nvSpPr>
        <p:spPr>
          <a:xfrm>
            <a:off x="5100475" y="2335150"/>
            <a:ext cx="3885000" cy="266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14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Entire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 is linear (long)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strong veins and teeth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Each tooth ends in a bristle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0" name="Google Shape;180;p31" descr="drawing of beech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555" y="125475"/>
            <a:ext cx="2633596" cy="487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152400" y="12547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15,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Leaves 1-10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7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1-4 have opposite branching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5-10 have alternate branching </a:t>
            </a:r>
            <a:endParaRPr/>
          </a:p>
        </p:txBody>
      </p:sp>
      <p:pic>
        <p:nvPicPr>
          <p:cNvPr id="62" name="Google Shape;62;p14" descr="Diagram of hand-drawn deciduous tree leaves, numbered 1-10"/>
          <p:cNvPicPr preferRelativeResize="0"/>
          <p:nvPr/>
        </p:nvPicPr>
        <p:blipFill rotWithShape="1">
          <a:blip r:embed="rId3">
            <a:alphaModFix/>
          </a:blip>
          <a:srcRect b="9198"/>
          <a:stretch/>
        </p:blipFill>
        <p:spPr>
          <a:xfrm>
            <a:off x="4523096" y="0"/>
            <a:ext cx="411847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/>
        </p:nvSpPr>
        <p:spPr>
          <a:xfrm>
            <a:off x="5100475" y="2335150"/>
            <a:ext cx="3885000" cy="266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15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Entire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 is oval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Symmetrical across the petiole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strong veins and teeth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a short petiole (spins)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7" name="Google Shape;187;p32" descr="drawing of linden leaf"/>
          <p:cNvPicPr preferRelativeResize="0"/>
          <p:nvPr/>
        </p:nvPicPr>
        <p:blipFill rotWithShape="1">
          <a:blip r:embed="rId3">
            <a:alphaModFix/>
          </a:blip>
          <a:srcRect b="9633"/>
          <a:stretch/>
        </p:blipFill>
        <p:spPr>
          <a:xfrm>
            <a:off x="152400" y="1024925"/>
            <a:ext cx="3424073" cy="405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152400" y="12547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16,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/>
        </p:nvSpPr>
        <p:spPr>
          <a:xfrm>
            <a:off x="5776450" y="2433475"/>
            <a:ext cx="3246000" cy="2654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16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Entire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 is “oval” (not really!)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Asymmetrical/diagonal across the petiole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weak veins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Small teeth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4" name="Google Shape;194;p33" descr="drawing of elm leaf"/>
          <p:cNvPicPr preferRelativeResize="0"/>
          <p:nvPr/>
        </p:nvPicPr>
        <p:blipFill rotWithShape="1">
          <a:blip r:embed="rId3">
            <a:alphaModFix/>
          </a:blip>
          <a:srcRect b="3063"/>
          <a:stretch/>
        </p:blipFill>
        <p:spPr>
          <a:xfrm>
            <a:off x="2345538" y="87325"/>
            <a:ext cx="3043012" cy="500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250250" y="174650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17,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/>
        </p:nvSpPr>
        <p:spPr>
          <a:xfrm>
            <a:off x="5100475" y="2335150"/>
            <a:ext cx="3885000" cy="266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17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Entire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 is oval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Asymmetrical across the petiole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Strong veins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Double toothed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Sandpaper texture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1" name="Google Shape;201;p34" descr="drawing of quaking aspen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335" y="779178"/>
            <a:ext cx="3155665" cy="43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 descr="hand-written text reading &quot;flat petioles&quot;"/>
          <p:cNvPicPr preferRelativeResize="0"/>
          <p:nvPr/>
        </p:nvPicPr>
        <p:blipFill rotWithShape="1">
          <a:blip r:embed="rId4">
            <a:alphaModFix/>
          </a:blip>
          <a:srcRect t="64627" r="65257" b="8007"/>
          <a:stretch/>
        </p:blipFill>
        <p:spPr>
          <a:xfrm>
            <a:off x="860225" y="3650225"/>
            <a:ext cx="1229123" cy="115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90475" y="76300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18,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/>
        </p:nvSpPr>
        <p:spPr>
          <a:xfrm>
            <a:off x="5100475" y="2335150"/>
            <a:ext cx="3885000" cy="266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18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Entire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 is “oval” (not really!)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Symmetrical across the petiole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weak veins and teeth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a flat petiole (won’t spin)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Round, with tiny teeth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9" name="Google Shape;209;p35" descr="drawing of bigtooth aspen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215" y="921675"/>
            <a:ext cx="3537857" cy="422182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152400" y="11317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19,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/>
        </p:nvSpPr>
        <p:spPr>
          <a:xfrm>
            <a:off x="5100475" y="2335150"/>
            <a:ext cx="3885000" cy="266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19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Entire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 is “oval” (not really!)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Symmetrical across the petiole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weak veins and teeth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a flat petiole (won’t spin)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large teeth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16" name="Google Shape;216;p36" descr="drawing of paper birch leaf"/>
          <p:cNvPicPr preferRelativeResize="0"/>
          <p:nvPr/>
        </p:nvPicPr>
        <p:blipFill rotWithShape="1">
          <a:blip r:embed="rId3">
            <a:alphaModFix/>
          </a:blip>
          <a:srcRect l="7604" t="6375" r="11834" b="9293"/>
          <a:stretch/>
        </p:blipFill>
        <p:spPr>
          <a:xfrm>
            <a:off x="184150" y="1036075"/>
            <a:ext cx="3097374" cy="386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115050" y="113200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20,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That last one</a:t>
            </a:r>
            <a:r>
              <a:rPr lang="en"/>
              <a:t>? </a:t>
            </a:r>
            <a:endParaRPr dirty="0"/>
          </a:p>
        </p:txBody>
      </p:sp>
      <p:sp>
        <p:nvSpPr>
          <p:cNvPr id="222" name="Google Shape;222;p37"/>
          <p:cNvSpPr txBox="1"/>
          <p:nvPr/>
        </p:nvSpPr>
        <p:spPr>
          <a:xfrm>
            <a:off x="3140700" y="1339650"/>
            <a:ext cx="5691600" cy="303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20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Entire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 is “oval”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Symmetrical across the petiole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Has strong veins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Tiny teeth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1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539800" cy="1419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Opposite branching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Notice the features</a:t>
            </a:r>
            <a:endParaRPr/>
          </a:p>
        </p:txBody>
      </p:sp>
      <p:pic>
        <p:nvPicPr>
          <p:cNvPr id="69" name="Google Shape;69;p15" descr="Drawing of red maple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030" y="0"/>
            <a:ext cx="421543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2,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Opposite branching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5690425" y="3656400"/>
            <a:ext cx="3195600" cy="1487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Lobed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Sinuses are V-shaped</a:t>
            </a:r>
            <a:endParaRPr/>
          </a:p>
        </p:txBody>
      </p:sp>
      <p:pic>
        <p:nvPicPr>
          <p:cNvPr id="76" name="Google Shape;76;p16" descr="drawing of sugar maple leaf"/>
          <p:cNvPicPr preferRelativeResize="0"/>
          <p:nvPr/>
        </p:nvPicPr>
        <p:blipFill rotWithShape="1">
          <a:blip r:embed="rId3">
            <a:alphaModFix/>
          </a:blip>
          <a:srcRect t="8941"/>
          <a:stretch/>
        </p:blipFill>
        <p:spPr>
          <a:xfrm>
            <a:off x="2635025" y="0"/>
            <a:ext cx="3517376" cy="347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5997650" y="3462900"/>
            <a:ext cx="3000000" cy="1528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2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Lobed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Sinuses are U-shaped</a:t>
            </a:r>
            <a:endParaRPr/>
          </a:p>
        </p:txBody>
      </p:sp>
      <p:pic>
        <p:nvPicPr>
          <p:cNvPr id="83" name="Google Shape;83;p17" descr="drawing of dogwood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2025"/>
            <a:ext cx="3385338" cy="40790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50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3,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Opposite branching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199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4,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Opposite branching</a:t>
            </a:r>
            <a:endParaRPr/>
          </a:p>
        </p:txBody>
      </p:sp>
      <p:pic>
        <p:nvPicPr>
          <p:cNvPr id="89" name="Google Shape;89;p18" descr="drawing of ash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00" y="1076700"/>
            <a:ext cx="2593380" cy="4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6004350" y="3515025"/>
            <a:ext cx="3000000" cy="1487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3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Entire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Parallel veins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5985400" y="3588775"/>
            <a:ext cx="3000000" cy="1413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4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Opposite branching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Compound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Even-sized leaflets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7" name="Google Shape;97;p19" descr="drawing of hickory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172" y="127725"/>
            <a:ext cx="3282106" cy="487434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19922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5,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5985400" y="2926200"/>
            <a:ext cx="3000000" cy="206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5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Compound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Leaflets are pointed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Leaflets are larger towards the tip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4" name="Google Shape;104;p20" descr="drawing of white oak leaf"/>
          <p:cNvPicPr preferRelativeResize="0"/>
          <p:nvPr/>
        </p:nvPicPr>
        <p:blipFill rotWithShape="1">
          <a:blip r:embed="rId3">
            <a:alphaModFix/>
          </a:blip>
          <a:srcRect l="14522" t="8642"/>
          <a:stretch/>
        </p:blipFill>
        <p:spPr>
          <a:xfrm>
            <a:off x="1696050" y="1069250"/>
            <a:ext cx="3429851" cy="392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52400" y="18692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6,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5985400" y="3588775"/>
            <a:ext cx="3000000" cy="1413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Leaf 6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Lobed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Lobes are rounded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1" name="Google Shape;111;p21" descr="drawing of red/black oak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9175"/>
            <a:ext cx="3431982" cy="392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260675"/>
            <a:ext cx="85206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7,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Alternate branching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507</Words>
  <Application>Microsoft Office PowerPoint</Application>
  <PresentationFormat>On-screen Show (16:9)</PresentationFormat>
  <Paragraphs>171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Simple Light</vt:lpstr>
      <vt:lpstr>Identifying Leaves 1-20</vt:lpstr>
      <vt:lpstr>Leaves 1-10</vt:lpstr>
      <vt:lpstr>Leaf 1</vt:lpstr>
      <vt:lpstr>Leaf 2,  Opposite branching</vt:lpstr>
      <vt:lpstr>Leaf 3, Opposite branching</vt:lpstr>
      <vt:lpstr>Leaf 4, Opposite branching</vt:lpstr>
      <vt:lpstr>Leaf 5, Alternate branching</vt:lpstr>
      <vt:lpstr>Leaf 6, Alternate branching</vt:lpstr>
      <vt:lpstr>Leaf 7, Alternate branching</vt:lpstr>
      <vt:lpstr>Leaf 8, Alternate branching</vt:lpstr>
      <vt:lpstr>Leaf 9, Alternate branching</vt:lpstr>
      <vt:lpstr>Leaf 10, Alternate branching</vt:lpstr>
      <vt:lpstr>That last one? ...</vt:lpstr>
      <vt:lpstr>Leaves 11-20</vt:lpstr>
      <vt:lpstr>Leaf 11, Alternate branching</vt:lpstr>
      <vt:lpstr>Leaf 12, Alternate branching</vt:lpstr>
      <vt:lpstr>Leaf 13, Alternate branching</vt:lpstr>
      <vt:lpstr>Leaf 14, Alternate branching</vt:lpstr>
      <vt:lpstr>Leaf 15, Alternate branching</vt:lpstr>
      <vt:lpstr>Leaf 16, Alternate branching</vt:lpstr>
      <vt:lpstr>Leaf 17, Alternate branching</vt:lpstr>
      <vt:lpstr>Leaf 18, Alternate branching</vt:lpstr>
      <vt:lpstr>Leaf 19, Alternate branching</vt:lpstr>
      <vt:lpstr>Leaf 20, Alternate branching</vt:lpstr>
      <vt:lpstr>That last one?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Leaves 1-20</dc:title>
  <dc:creator>Hart, Clarisse</dc:creator>
  <cp:lastModifiedBy>Hart, Clarisse</cp:lastModifiedBy>
  <cp:revision>4</cp:revision>
  <dcterms:modified xsi:type="dcterms:W3CDTF">2021-03-04T19:36:58Z</dcterms:modified>
</cp:coreProperties>
</file>