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0"/>
  </p:notesMasterIdLst>
  <p:sldIdLst>
    <p:sldId id="273" r:id="rId2"/>
    <p:sldId id="256" r:id="rId3"/>
    <p:sldId id="267" r:id="rId4"/>
    <p:sldId id="258" r:id="rId5"/>
    <p:sldId id="269" r:id="rId6"/>
    <p:sldId id="268" r:id="rId7"/>
    <p:sldId id="272"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5C26F-B039-4357-A686-CE5C25FBDDED}"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3260-5076-4645-9622-D5726C1CFE22}" type="slidenum">
              <a:rPr lang="en-US" smtClean="0"/>
              <a:t>‹#›</a:t>
            </a:fld>
            <a:endParaRPr lang="en-US"/>
          </a:p>
        </p:txBody>
      </p:sp>
    </p:spTree>
    <p:extLst>
      <p:ext uri="{BB962C8B-B14F-4D97-AF65-F5344CB8AC3E}">
        <p14:creationId xmlns:p14="http://schemas.microsoft.com/office/powerpoint/2010/main" val="62749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4A3260-5076-4645-9622-D5726C1CFE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5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A3260-5076-4645-9622-D5726C1CFE22}" type="slidenum">
              <a:rPr lang="en-US" smtClean="0"/>
              <a:t>6</a:t>
            </a:fld>
            <a:endParaRPr lang="en-US"/>
          </a:p>
        </p:txBody>
      </p:sp>
    </p:spTree>
    <p:extLst>
      <p:ext uri="{BB962C8B-B14F-4D97-AF65-F5344CB8AC3E}">
        <p14:creationId xmlns:p14="http://schemas.microsoft.com/office/powerpoint/2010/main" val="166121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797052520"/>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690983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37539648"/>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602C2-296F-4125-8F18-5CF925D1C36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0F88-4316-47A8-B532-B61F1FB7A0A4}" type="slidenum">
              <a:rPr lang="en-US" smtClean="0"/>
              <a:t>‹#›</a:t>
            </a:fld>
            <a:endParaRPr lang="en-US"/>
          </a:p>
        </p:txBody>
      </p:sp>
    </p:spTree>
    <p:extLst>
      <p:ext uri="{BB962C8B-B14F-4D97-AF65-F5344CB8AC3E}">
        <p14:creationId xmlns:p14="http://schemas.microsoft.com/office/powerpoint/2010/main" val="135338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27551095"/>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259245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746008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755909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602C2-296F-4125-8F18-5CF925D1C363}"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70F88-4316-47A8-B532-B61F1FB7A0A4}" type="slidenum">
              <a:rPr lang="en-US" smtClean="0"/>
              <a:t>‹#›</a:t>
            </a:fld>
            <a:endParaRPr lang="en-US"/>
          </a:p>
        </p:txBody>
      </p:sp>
    </p:spTree>
    <p:extLst>
      <p:ext uri="{BB962C8B-B14F-4D97-AF65-F5344CB8AC3E}">
        <p14:creationId xmlns:p14="http://schemas.microsoft.com/office/powerpoint/2010/main" val="342143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8602C2-296F-4125-8F18-5CF925D1C363}"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70F88-4316-47A8-B532-B61F1FB7A0A4}" type="slidenum">
              <a:rPr lang="en-US" smtClean="0"/>
              <a:t>‹#›</a:t>
            </a:fld>
            <a:endParaRPr lang="en-US"/>
          </a:p>
        </p:txBody>
      </p:sp>
    </p:spTree>
    <p:extLst>
      <p:ext uri="{BB962C8B-B14F-4D97-AF65-F5344CB8AC3E}">
        <p14:creationId xmlns:p14="http://schemas.microsoft.com/office/powerpoint/2010/main" val="17942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528723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12602838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B90F3-8547-43FA-BE48-08380803EE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14156" y="5988611"/>
            <a:ext cx="6194073" cy="688908"/>
          </a:xfrm>
          <a:prstGeom prst="rect">
            <a:avLst/>
          </a:prstGeom>
        </p:spPr>
      </p:pic>
      <p:pic>
        <p:nvPicPr>
          <p:cNvPr id="5" name="Picture 4">
            <a:extLst>
              <a:ext uri="{FF2B5EF4-FFF2-40B4-BE49-F238E27FC236}">
                <a16:creationId xmlns:a16="http://schemas.microsoft.com/office/drawing/2014/main" id="{BC7F53B0-4682-403A-B174-2D7AF5191ECF}"/>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10128678" y="180481"/>
            <a:ext cx="1762727" cy="1819070"/>
          </a:xfrm>
          <a:prstGeom prst="rect">
            <a:avLst/>
          </a:prstGeom>
        </p:spPr>
      </p:pic>
      <p:sp>
        <p:nvSpPr>
          <p:cNvPr id="15366" name="Rectangle 7"/>
          <p:cNvSpPr>
            <a:spLocks noChangeArrowheads="1"/>
          </p:cNvSpPr>
          <p:nvPr/>
        </p:nvSpPr>
        <p:spPr bwMode="auto">
          <a:xfrm>
            <a:off x="6690755" y="2332087"/>
            <a:ext cx="5200650" cy="3323987"/>
          </a:xfrm>
          <a:prstGeom prst="rect">
            <a:avLst/>
          </a:prstGeom>
          <a:solidFill>
            <a:schemeClr val="accent3">
              <a:lumMod val="40000"/>
              <a:lumOff val="60000"/>
            </a:schemeClr>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rPr>
              <a:t>Educational Objectives: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Motivational activity to begin Spring field observations and build beginning Tree ID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Students will be able to  identify their own tree  by seeing the branch. Hopefully, they will get several of the others correct as well.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Students will also write about why they feel that they got their answers correct or incorrect. </a:t>
            </a:r>
            <a:endParaRPr kumimoji="0" lang="en-US" alt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9" name="Content Placeholder 8"/>
          <p:cNvSpPr>
            <a:spLocks noGrp="1"/>
          </p:cNvSpPr>
          <p:nvPr>
            <p:ph idx="1"/>
          </p:nvPr>
        </p:nvSpPr>
        <p:spPr>
          <a:xfrm>
            <a:off x="319943" y="1687354"/>
            <a:ext cx="6191250" cy="4183380"/>
          </a:xfrm>
          <a:solidFill>
            <a:schemeClr val="bg1">
              <a:lumMod val="85000"/>
            </a:schemeClr>
          </a:solidFill>
        </p:spPr>
        <p:txBody>
          <a:bodyPr rtlCol="0">
            <a:normAutofit fontScale="25000" lnSpcReduction="20000"/>
          </a:bodyPr>
          <a:lstStyle/>
          <a:p>
            <a:pPr marL="0" indent="0">
              <a:buNone/>
              <a:defRPr/>
            </a:pPr>
            <a:r>
              <a:rPr lang="en-US" sz="9600" b="1" i="1" dirty="0"/>
              <a:t>Activity:  Mystery Tree Game</a:t>
            </a:r>
            <a:endParaRPr lang="en-US" sz="9600" i="1" dirty="0"/>
          </a:p>
          <a:p>
            <a:pPr>
              <a:buNone/>
              <a:defRPr/>
            </a:pPr>
            <a:r>
              <a:rPr lang="en-US" sz="6400" i="1" dirty="0"/>
              <a:t>	</a:t>
            </a:r>
            <a:endParaRPr lang="en-US" sz="4000" i="1" dirty="0"/>
          </a:p>
          <a:p>
            <a:pPr>
              <a:defRPr/>
            </a:pPr>
            <a:r>
              <a:rPr lang="en-US" sz="8000" b="1" dirty="0"/>
              <a:t>Description of Activity: </a:t>
            </a:r>
            <a:r>
              <a:rPr lang="en-US" sz="8000" i="1" dirty="0"/>
              <a:t>Students guess the identification of schoolyard tree branches in early spring. </a:t>
            </a:r>
          </a:p>
          <a:p>
            <a:pPr marL="0" indent="0">
              <a:buNone/>
              <a:defRPr/>
            </a:pPr>
            <a:endParaRPr lang="en-US" sz="3100" dirty="0"/>
          </a:p>
          <a:p>
            <a:pPr>
              <a:defRPr/>
            </a:pPr>
            <a:r>
              <a:rPr lang="en-US" sz="8000" b="1" dirty="0"/>
              <a:t>Teacher/Author: </a:t>
            </a:r>
            <a:r>
              <a:rPr lang="en-US" sz="8000" dirty="0"/>
              <a:t>Mary Reed </a:t>
            </a:r>
          </a:p>
          <a:p>
            <a:pPr>
              <a:defRPr/>
            </a:pPr>
            <a:endParaRPr lang="en-US" sz="3100" dirty="0"/>
          </a:p>
          <a:p>
            <a:pPr>
              <a:defRPr/>
            </a:pPr>
            <a:r>
              <a:rPr lang="en-US" sz="8000" b="1" dirty="0"/>
              <a:t>School</a:t>
            </a:r>
            <a:r>
              <a:rPr lang="en-US" sz="8000" dirty="0"/>
              <a:t>: St. Mary’s Parish School </a:t>
            </a:r>
          </a:p>
          <a:p>
            <a:pPr>
              <a:defRPr/>
            </a:pPr>
            <a:endParaRPr lang="en-US" sz="3100" dirty="0"/>
          </a:p>
          <a:p>
            <a:pPr>
              <a:defRPr/>
            </a:pPr>
            <a:r>
              <a:rPr lang="en-US" sz="8000" b="1" dirty="0"/>
              <a:t>Level:</a:t>
            </a:r>
            <a:r>
              <a:rPr lang="en-US" sz="8000" dirty="0"/>
              <a:t>  5</a:t>
            </a:r>
            <a:r>
              <a:rPr lang="en-US" sz="8000" baseline="30000" dirty="0"/>
              <a:t>th</a:t>
            </a:r>
            <a:r>
              <a:rPr lang="en-US" sz="8000" dirty="0"/>
              <a:t> Grade-Science</a:t>
            </a:r>
          </a:p>
          <a:p>
            <a:pPr>
              <a:defRPr/>
            </a:pPr>
            <a:endParaRPr lang="en-US" sz="4000" dirty="0"/>
          </a:p>
          <a:p>
            <a:pPr>
              <a:defRPr/>
            </a:pPr>
            <a:r>
              <a:rPr lang="en-US" sz="8000" b="1" dirty="0"/>
              <a:t>Schoolyard Project</a:t>
            </a:r>
            <a:r>
              <a:rPr lang="en-US" sz="8000" dirty="0"/>
              <a:t>:  Buds, Leaves and Global Warming </a:t>
            </a:r>
          </a:p>
          <a:p>
            <a:pPr>
              <a:defRPr/>
            </a:pPr>
            <a:endParaRPr lang="en-US" sz="8000" dirty="0"/>
          </a:p>
          <a:p>
            <a:pPr>
              <a:defRPr/>
            </a:pPr>
            <a:endParaRPr lang="en-US" b="1" dirty="0"/>
          </a:p>
        </p:txBody>
      </p:sp>
      <p:sp>
        <p:nvSpPr>
          <p:cNvPr id="4" name="Title 3"/>
          <p:cNvSpPr>
            <a:spLocks noGrp="1"/>
          </p:cNvSpPr>
          <p:nvPr>
            <p:ph type="title"/>
          </p:nvPr>
        </p:nvSpPr>
        <p:spPr>
          <a:xfrm>
            <a:off x="341376" y="180481"/>
            <a:ext cx="9454134" cy="1208087"/>
          </a:xfrm>
          <a:solidFill>
            <a:schemeClr val="bg1">
              <a:lumMod val="85000"/>
            </a:schemeClr>
          </a:solidFill>
        </p:spPr>
        <p:txBody>
          <a:bodyPr rtlCol="0">
            <a:normAutofit fontScale="90000"/>
          </a:bodyPr>
          <a:lstStyle/>
          <a:p>
            <a:pPr>
              <a:defRPr/>
            </a:pPr>
            <a:br>
              <a:rPr lang="en-US" u="sng" dirty="0">
                <a:solidFill>
                  <a:schemeClr val="accent3">
                    <a:lumMod val="50000"/>
                  </a:schemeClr>
                </a:solidFill>
              </a:rPr>
            </a:br>
            <a:r>
              <a:rPr lang="en-US" sz="3100" b="1" dirty="0">
                <a:solidFill>
                  <a:schemeClr val="accent6">
                    <a:lumMod val="50000"/>
                  </a:schemeClr>
                </a:solidFill>
                <a:latin typeface="Aharoni" panose="02010803020104030203" pitchFamily="2" charset="-79"/>
                <a:cs typeface="Aharoni" panose="02010803020104030203" pitchFamily="2" charset="-79"/>
              </a:rPr>
              <a:t>Teacher-Led Remote Learning Activities</a:t>
            </a:r>
            <a:br>
              <a:rPr lang="en-US" sz="3100" b="1" dirty="0">
                <a:solidFill>
                  <a:schemeClr val="accent6">
                    <a:lumMod val="50000"/>
                  </a:schemeClr>
                </a:solidFill>
                <a:latin typeface="Aharoni" panose="02010803020104030203" pitchFamily="2" charset="-79"/>
                <a:cs typeface="Aharoni" panose="02010803020104030203" pitchFamily="2" charset="-79"/>
              </a:rPr>
            </a:br>
            <a:r>
              <a:rPr lang="en-US" sz="3100" b="1" dirty="0">
                <a:solidFill>
                  <a:schemeClr val="accent6">
                    <a:lumMod val="50000"/>
                  </a:schemeClr>
                </a:solidFill>
                <a:latin typeface="Aharoni" panose="02010803020104030203" pitchFamily="2" charset="-79"/>
                <a:cs typeface="Aharoni" panose="02010803020104030203" pitchFamily="2" charset="-79"/>
              </a:rPr>
              <a:t>Harvard Forest Schoolyard Ecology  Spring Workshop Session Four</a:t>
            </a:r>
          </a:p>
        </p:txBody>
      </p:sp>
    </p:spTree>
    <p:extLst>
      <p:ext uri="{BB962C8B-B14F-4D97-AF65-F5344CB8AC3E}">
        <p14:creationId xmlns:p14="http://schemas.microsoft.com/office/powerpoint/2010/main" val="246108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C6AD-F3A3-404E-801D-ABA2D12B0F62}"/>
              </a:ext>
            </a:extLst>
          </p:cNvPr>
          <p:cNvSpPr>
            <a:spLocks noGrp="1"/>
          </p:cNvSpPr>
          <p:nvPr>
            <p:ph type="title"/>
          </p:nvPr>
        </p:nvSpPr>
        <p:spPr>
          <a:xfrm>
            <a:off x="198120" y="685483"/>
            <a:ext cx="4358640" cy="5487034"/>
          </a:xfrm>
          <a:solidFill>
            <a:schemeClr val="accent1">
              <a:lumMod val="75000"/>
            </a:schemeClr>
          </a:solidFill>
        </p:spPr>
        <p:txBody>
          <a:bodyPr>
            <a:normAutofit/>
          </a:bodyPr>
          <a:lstStyle/>
          <a:p>
            <a:r>
              <a:rPr lang="en-US" b="1" dirty="0">
                <a:solidFill>
                  <a:schemeClr val="bg1"/>
                </a:solidFill>
              </a:rPr>
              <a:t>Buds, Leaves and Global Warming</a:t>
            </a:r>
            <a:br>
              <a:rPr lang="en-US" b="1" dirty="0">
                <a:solidFill>
                  <a:schemeClr val="bg1"/>
                </a:solidFill>
                <a:effectLst/>
              </a:rPr>
            </a:br>
            <a:r>
              <a:rPr lang="en-US" b="1" dirty="0">
                <a:solidFill>
                  <a:schemeClr val="bg1"/>
                </a:solidFill>
              </a:rPr>
              <a:t>Mystery Game </a:t>
            </a:r>
            <a:br>
              <a:rPr lang="en-US" b="1" dirty="0">
                <a:solidFill>
                  <a:schemeClr val="bg1"/>
                </a:solidFill>
                <a:effectLst/>
              </a:rPr>
            </a:br>
            <a:r>
              <a:rPr lang="en-US" b="1" dirty="0">
                <a:solidFill>
                  <a:schemeClr val="bg1"/>
                </a:solidFill>
              </a:rPr>
              <a:t>Worksheet</a:t>
            </a:r>
            <a:br>
              <a:rPr lang="en-US" b="0" dirty="0">
                <a:solidFill>
                  <a:srgbClr val="FFFF00"/>
                </a:solidFill>
                <a:effectLst/>
              </a:rPr>
            </a:br>
            <a:br>
              <a:rPr lang="en-US" dirty="0"/>
            </a:br>
            <a:r>
              <a:rPr lang="en-US" sz="2800" dirty="0">
                <a:solidFill>
                  <a:schemeClr val="bg1"/>
                </a:solidFill>
              </a:rPr>
              <a:t>St. Mary’s Parish School</a:t>
            </a:r>
            <a:br>
              <a:rPr lang="en-US" sz="2800" dirty="0">
                <a:solidFill>
                  <a:schemeClr val="bg1"/>
                </a:solidFill>
              </a:rPr>
            </a:br>
            <a:br>
              <a:rPr lang="en-US" sz="2800" dirty="0">
                <a:solidFill>
                  <a:schemeClr val="bg1"/>
                </a:solidFill>
              </a:rPr>
            </a:br>
            <a:r>
              <a:rPr lang="en-US" sz="2800" dirty="0">
                <a:solidFill>
                  <a:schemeClr val="bg1"/>
                </a:solidFill>
              </a:rPr>
              <a:t>Teacher: Mary Reed</a:t>
            </a:r>
          </a:p>
        </p:txBody>
      </p:sp>
      <p:pic>
        <p:nvPicPr>
          <p:cNvPr id="5" name="Content Placeholder 4" descr="Screenshot of the Buds and Leaves Mystery game, which instructs students to write the letter of the branch next to the name of the tree it came from, then lists six tree names (cherry, apple, birch, forsythia, lilac, sweet gum).">
            <a:extLst>
              <a:ext uri="{FF2B5EF4-FFF2-40B4-BE49-F238E27FC236}">
                <a16:creationId xmlns:a16="http://schemas.microsoft.com/office/drawing/2014/main" id="{E7C3DD61-1A06-48C8-968A-ECA21A956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4880" y="685482"/>
            <a:ext cx="7047643" cy="5487035"/>
          </a:xfrm>
          <a:ln w="25400">
            <a:solidFill>
              <a:schemeClr val="accent1"/>
            </a:solidFill>
          </a:ln>
        </p:spPr>
      </p:pic>
    </p:spTree>
    <p:extLst>
      <p:ext uri="{BB962C8B-B14F-4D97-AF65-F5344CB8AC3E}">
        <p14:creationId xmlns:p14="http://schemas.microsoft.com/office/powerpoint/2010/main" val="238190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descr="Twigs from different trees are laid out flat on a paper towel on a table. The twigs are labeled with letters A through F. Some have buds, some have leaves, and one (a forsythia) has yellow flowers."/>
          <p:cNvPicPr preferRelativeResize="0"/>
          <p:nvPr/>
        </p:nvPicPr>
        <p:blipFill>
          <a:blip r:embed="rId3">
            <a:alphaModFix/>
          </a:blip>
          <a:stretch>
            <a:fillRect/>
          </a:stretch>
        </p:blipFill>
        <p:spPr>
          <a:xfrm>
            <a:off x="-2" y="0"/>
            <a:ext cx="12683428" cy="7350405"/>
          </a:xfrm>
          <a:prstGeom prst="rect">
            <a:avLst/>
          </a:prstGeom>
          <a:noFill/>
          <a:ln>
            <a:noFill/>
          </a:ln>
        </p:spPr>
      </p:pic>
      <p:sp>
        <p:nvSpPr>
          <p:cNvPr id="2" name="TextBox 1">
            <a:extLst>
              <a:ext uri="{FF2B5EF4-FFF2-40B4-BE49-F238E27FC236}">
                <a16:creationId xmlns:a16="http://schemas.microsoft.com/office/drawing/2014/main" id="{E763D755-96CA-4A76-AC5C-92996CC2C9C6}"/>
              </a:ext>
            </a:extLst>
          </p:cNvPr>
          <p:cNvSpPr txBox="1"/>
          <p:nvPr/>
        </p:nvSpPr>
        <p:spPr>
          <a:xfrm>
            <a:off x="415600" y="6139553"/>
            <a:ext cx="20441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Mary Reed </a:t>
            </a:r>
          </a:p>
        </p:txBody>
      </p:sp>
      <p:sp>
        <p:nvSpPr>
          <p:cNvPr id="54" name="Google Shape;54;p13"/>
          <p:cNvSpPr txBox="1">
            <a:spLocks noGrp="1"/>
          </p:cNvSpPr>
          <p:nvPr>
            <p:ph type="ctrTitle"/>
          </p:nvPr>
        </p:nvSpPr>
        <p:spPr>
          <a:xfrm>
            <a:off x="661312" y="195227"/>
            <a:ext cx="11360800" cy="1539260"/>
          </a:xfrm>
          <a:prstGeom prst="rect">
            <a:avLst/>
          </a:prstGeom>
          <a:gradFill>
            <a:gsLst>
              <a:gs pos="0">
                <a:schemeClr val="accent6">
                  <a:lumMod val="60000"/>
                  <a:lumOff val="40000"/>
                </a:schemeClr>
              </a:gs>
              <a:gs pos="100000">
                <a:schemeClr val="bg2">
                  <a:shade val="80000"/>
                </a:schemeClr>
              </a:gs>
            </a:gsLst>
            <a:path path="circle">
              <a:fillToRect l="43000" r="43000" b="100000"/>
            </a:path>
          </a:gradFill>
        </p:spPr>
        <p:txBody>
          <a:bodyPr spcFirstLastPara="1" wrap="square" lIns="121900" tIns="121900" rIns="121900" bIns="121900" anchor="b" anchorCtr="0">
            <a:noAutofit/>
          </a:bodyPr>
          <a:lstStyle/>
          <a:p>
            <a:r>
              <a:rPr lang="en-US" sz="4000" dirty="0">
                <a:solidFill>
                  <a:schemeClr val="accent6">
                    <a:lumMod val="50000"/>
                  </a:schemeClr>
                </a:solidFill>
              </a:rPr>
              <a:t>Playing Buds, Leaves and Global Warming Mystery Game</a:t>
            </a:r>
            <a:endParaRPr sz="4000" dirty="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CF4062-4812-4DFC-A004-C10F1F1DDE3A}"/>
              </a:ext>
            </a:extLst>
          </p:cNvPr>
          <p:cNvSpPr txBox="1"/>
          <p:nvPr/>
        </p:nvSpPr>
        <p:spPr>
          <a:xfrm>
            <a:off x="1453032" y="6479493"/>
            <a:ext cx="3591689" cy="369332"/>
          </a:xfrm>
          <a:prstGeom prst="rect">
            <a:avLst/>
          </a:prstGeom>
          <a:noFill/>
        </p:spPr>
        <p:txBody>
          <a:bodyPr wrap="none" rtlCol="0">
            <a:spAutoFit/>
          </a:bodyPr>
          <a:lstStyle/>
          <a:p>
            <a:r>
              <a:rPr lang="en-US" dirty="0"/>
              <a:t>Mary Reed, St. Mary’s Parish School </a:t>
            </a:r>
          </a:p>
        </p:txBody>
      </p:sp>
      <p:pic>
        <p:nvPicPr>
          <p:cNvPr id="3" name="Picture 2" descr="Screenshot of identification guides (leaf, flower, branch) for Paper Birch, Cherry, and Apple">
            <a:extLst>
              <a:ext uri="{FF2B5EF4-FFF2-40B4-BE49-F238E27FC236}">
                <a16:creationId xmlns:a16="http://schemas.microsoft.com/office/drawing/2014/main" id="{3773AA58-6F41-4C5E-B57D-676519F399B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4000"/>
                    </a14:imgEffect>
                  </a14:imgLayer>
                </a14:imgProps>
              </a:ext>
            </a:extLst>
          </a:blip>
          <a:stretch>
            <a:fillRect/>
          </a:stretch>
        </p:blipFill>
        <p:spPr>
          <a:xfrm>
            <a:off x="5584670" y="295023"/>
            <a:ext cx="6387311" cy="6049589"/>
          </a:xfrm>
          <a:prstGeom prst="rect">
            <a:avLst/>
          </a:prstGeom>
        </p:spPr>
      </p:pic>
      <p:pic>
        <p:nvPicPr>
          <p:cNvPr id="2" name="Picture 1" descr="Screenshot of identification guides (leaf, flower, branch) for Forsythia, Lilac, and Sweet Gum">
            <a:extLst>
              <a:ext uri="{FF2B5EF4-FFF2-40B4-BE49-F238E27FC236}">
                <a16:creationId xmlns:a16="http://schemas.microsoft.com/office/drawing/2014/main" id="{9FD29DE3-12C1-49C9-8ADA-A0D12F22FAC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Lst>
          </a:blip>
          <a:stretch>
            <a:fillRect/>
          </a:stretch>
        </p:blipFill>
        <p:spPr>
          <a:xfrm>
            <a:off x="246797" y="295023"/>
            <a:ext cx="5337873" cy="6049590"/>
          </a:xfrm>
          <a:prstGeom prst="rect">
            <a:avLst/>
          </a:prstGeom>
        </p:spPr>
      </p:pic>
      <p:sp>
        <p:nvSpPr>
          <p:cNvPr id="5" name="Title 4" hidden="1">
            <a:extLst>
              <a:ext uri="{FF2B5EF4-FFF2-40B4-BE49-F238E27FC236}">
                <a16:creationId xmlns:a16="http://schemas.microsoft.com/office/drawing/2014/main" id="{CF319782-F5A6-4B8A-9DC2-DBF0BAA0B30D}"/>
              </a:ext>
            </a:extLst>
          </p:cNvPr>
          <p:cNvSpPr>
            <a:spLocks noGrp="1"/>
          </p:cNvSpPr>
          <p:nvPr>
            <p:ph type="title"/>
          </p:nvPr>
        </p:nvSpPr>
        <p:spPr/>
        <p:txBody>
          <a:bodyPr/>
          <a:lstStyle/>
          <a:p>
            <a:r>
              <a:rPr lang="en-US" dirty="0"/>
              <a:t>Identification Resources</a:t>
            </a:r>
          </a:p>
        </p:txBody>
      </p:sp>
    </p:spTree>
    <p:extLst>
      <p:ext uri="{BB962C8B-B14F-4D97-AF65-F5344CB8AC3E}">
        <p14:creationId xmlns:p14="http://schemas.microsoft.com/office/powerpoint/2010/main" val="354464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2BF8-0168-4614-A077-B8D932D19778}"/>
              </a:ext>
            </a:extLst>
          </p:cNvPr>
          <p:cNvSpPr>
            <a:spLocks noGrp="1"/>
          </p:cNvSpPr>
          <p:nvPr>
            <p:ph type="title"/>
          </p:nvPr>
        </p:nvSpPr>
        <p:spPr>
          <a:xfrm>
            <a:off x="3091262" y="153664"/>
            <a:ext cx="6583680" cy="1073669"/>
          </a:xfrm>
        </p:spPr>
        <p:txBody>
          <a:bodyPr>
            <a:normAutofit/>
          </a:bodyPr>
          <a:lstStyle/>
          <a:p>
            <a:r>
              <a:rPr lang="en-US" dirty="0"/>
              <a:t>Mystery Game Answer Key</a:t>
            </a:r>
          </a:p>
        </p:txBody>
      </p:sp>
      <p:pic>
        <p:nvPicPr>
          <p:cNvPr id="8" name="Content Placeholder 7" descr="Answer key for the mystery game: cherry (D), apple (C), birch (E), forsythia (B), lilac (F), sweet gum (A)">
            <a:extLst>
              <a:ext uri="{FF2B5EF4-FFF2-40B4-BE49-F238E27FC236}">
                <a16:creationId xmlns:a16="http://schemas.microsoft.com/office/drawing/2014/main" id="{E6F4DFD5-12EB-43EF-BF65-2126EE75D931}"/>
              </a:ext>
            </a:extLst>
          </p:cNvPr>
          <p:cNvPicPr>
            <a:picLocks noGrp="1" noChangeAspect="1"/>
          </p:cNvPicPr>
          <p:nvPr>
            <p:ph idx="1"/>
          </p:nvPr>
        </p:nvPicPr>
        <p:blipFill>
          <a:blip r:embed="rId2"/>
          <a:stretch>
            <a:fillRect/>
          </a:stretch>
        </p:blipFill>
        <p:spPr>
          <a:xfrm>
            <a:off x="1551673" y="1638253"/>
            <a:ext cx="8123269" cy="4657183"/>
          </a:xfrm>
          <a:prstGeom prst="rect">
            <a:avLst/>
          </a:prstGeom>
        </p:spPr>
      </p:pic>
    </p:spTree>
    <p:extLst>
      <p:ext uri="{BB962C8B-B14F-4D97-AF65-F5344CB8AC3E}">
        <p14:creationId xmlns:p14="http://schemas.microsoft.com/office/powerpoint/2010/main" val="258946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1376" y="180481"/>
            <a:ext cx="9454134" cy="1208087"/>
          </a:xfrm>
          <a:solidFill>
            <a:schemeClr val="bg1">
              <a:lumMod val="85000"/>
            </a:schemeClr>
          </a:solidFill>
        </p:spPr>
        <p:txBody>
          <a:bodyPr rtlCol="0">
            <a:normAutofit fontScale="90000"/>
          </a:bodyPr>
          <a:lstStyle/>
          <a:p>
            <a:pPr>
              <a:defRPr/>
            </a:pPr>
            <a:br>
              <a:rPr lang="en-US" u="sng" dirty="0">
                <a:solidFill>
                  <a:schemeClr val="accent3">
                    <a:lumMod val="50000"/>
                  </a:schemeClr>
                </a:solidFill>
              </a:rPr>
            </a:br>
            <a:r>
              <a:rPr lang="en-US" sz="3100" b="1" dirty="0">
                <a:solidFill>
                  <a:schemeClr val="accent6">
                    <a:lumMod val="50000"/>
                  </a:schemeClr>
                </a:solidFill>
                <a:latin typeface="Aharoni" panose="02010803020104030203" pitchFamily="2" charset="-79"/>
                <a:cs typeface="Aharoni" panose="02010803020104030203" pitchFamily="2" charset="-79"/>
              </a:rPr>
              <a:t>Teacher-Led Remote Learning Activities</a:t>
            </a:r>
            <a:br>
              <a:rPr lang="en-US" sz="3100" b="1" dirty="0">
                <a:solidFill>
                  <a:schemeClr val="accent6">
                    <a:lumMod val="50000"/>
                  </a:schemeClr>
                </a:solidFill>
                <a:latin typeface="Aharoni" panose="02010803020104030203" pitchFamily="2" charset="-79"/>
                <a:cs typeface="Aharoni" panose="02010803020104030203" pitchFamily="2" charset="-79"/>
              </a:rPr>
            </a:br>
            <a:r>
              <a:rPr lang="en-US" sz="3100" b="1" dirty="0">
                <a:solidFill>
                  <a:schemeClr val="accent6">
                    <a:lumMod val="50000"/>
                  </a:schemeClr>
                </a:solidFill>
                <a:latin typeface="Aharoni" panose="02010803020104030203" pitchFamily="2" charset="-79"/>
                <a:cs typeface="Aharoni" panose="02010803020104030203" pitchFamily="2" charset="-79"/>
              </a:rPr>
              <a:t>Harvard Forest Schoolyard Ecology  Spring Workshop Session Four</a:t>
            </a:r>
          </a:p>
        </p:txBody>
      </p:sp>
      <p:sp>
        <p:nvSpPr>
          <p:cNvPr id="9" name="Content Placeholder 8"/>
          <p:cNvSpPr>
            <a:spLocks noGrp="1"/>
          </p:cNvSpPr>
          <p:nvPr>
            <p:ph idx="1"/>
          </p:nvPr>
        </p:nvSpPr>
        <p:spPr>
          <a:xfrm>
            <a:off x="319943" y="1687354"/>
            <a:ext cx="6191250" cy="4183380"/>
          </a:xfrm>
          <a:solidFill>
            <a:schemeClr val="bg1">
              <a:lumMod val="85000"/>
            </a:schemeClr>
          </a:solidFill>
        </p:spPr>
        <p:txBody>
          <a:bodyPr rtlCol="0">
            <a:normAutofit fontScale="25000" lnSpcReduction="20000"/>
          </a:bodyPr>
          <a:lstStyle/>
          <a:p>
            <a:pPr marL="0" indent="0">
              <a:buNone/>
              <a:defRPr/>
            </a:pPr>
            <a:r>
              <a:rPr lang="en-US" sz="9600" b="1" i="1" dirty="0"/>
              <a:t>Activity:  Mystery Tree Game</a:t>
            </a:r>
            <a:endParaRPr lang="en-US" sz="9600" i="1" dirty="0"/>
          </a:p>
          <a:p>
            <a:pPr>
              <a:buNone/>
              <a:defRPr/>
            </a:pPr>
            <a:r>
              <a:rPr lang="en-US" sz="6400" i="1" dirty="0"/>
              <a:t>	</a:t>
            </a:r>
            <a:endParaRPr lang="en-US" sz="4000" i="1" dirty="0"/>
          </a:p>
          <a:p>
            <a:pPr>
              <a:defRPr/>
            </a:pPr>
            <a:r>
              <a:rPr lang="en-US" sz="8000" b="1" dirty="0"/>
              <a:t>Description of Activity: </a:t>
            </a:r>
            <a:r>
              <a:rPr lang="en-US" sz="8000" i="1" dirty="0"/>
              <a:t>Students guess the identification of schoolyard tree branches in early spring. </a:t>
            </a:r>
          </a:p>
          <a:p>
            <a:pPr marL="0" indent="0">
              <a:buNone/>
              <a:defRPr/>
            </a:pPr>
            <a:endParaRPr lang="en-US" sz="3100" dirty="0"/>
          </a:p>
          <a:p>
            <a:pPr>
              <a:defRPr/>
            </a:pPr>
            <a:r>
              <a:rPr lang="en-US" sz="8000" b="1" dirty="0"/>
              <a:t>Teacher/Author: </a:t>
            </a:r>
            <a:r>
              <a:rPr lang="en-US" sz="8000" dirty="0"/>
              <a:t>Mary Reed </a:t>
            </a:r>
          </a:p>
          <a:p>
            <a:pPr>
              <a:defRPr/>
            </a:pPr>
            <a:endParaRPr lang="en-US" sz="3100" dirty="0"/>
          </a:p>
          <a:p>
            <a:pPr>
              <a:defRPr/>
            </a:pPr>
            <a:r>
              <a:rPr lang="en-US" sz="8000" b="1" dirty="0"/>
              <a:t>School</a:t>
            </a:r>
            <a:r>
              <a:rPr lang="en-US" sz="8000" dirty="0"/>
              <a:t>: St. Mary’s Parish School </a:t>
            </a:r>
          </a:p>
          <a:p>
            <a:pPr>
              <a:defRPr/>
            </a:pPr>
            <a:endParaRPr lang="en-US" sz="3100" dirty="0"/>
          </a:p>
          <a:p>
            <a:pPr>
              <a:defRPr/>
            </a:pPr>
            <a:r>
              <a:rPr lang="en-US" sz="8000" b="1" dirty="0"/>
              <a:t>Level:</a:t>
            </a:r>
            <a:r>
              <a:rPr lang="en-US" sz="8000" dirty="0"/>
              <a:t>  5</a:t>
            </a:r>
            <a:r>
              <a:rPr lang="en-US" sz="8000" baseline="30000" dirty="0"/>
              <a:t>th</a:t>
            </a:r>
            <a:r>
              <a:rPr lang="en-US" sz="8000" dirty="0"/>
              <a:t> Grade-Science</a:t>
            </a:r>
          </a:p>
          <a:p>
            <a:pPr>
              <a:defRPr/>
            </a:pPr>
            <a:endParaRPr lang="en-US" sz="4000" dirty="0"/>
          </a:p>
          <a:p>
            <a:pPr>
              <a:defRPr/>
            </a:pPr>
            <a:r>
              <a:rPr lang="en-US" sz="8000" b="1" dirty="0"/>
              <a:t>Schoolyard Project</a:t>
            </a:r>
            <a:r>
              <a:rPr lang="en-US" sz="8000" dirty="0"/>
              <a:t>:  Buds, Leaves and Global Warming </a:t>
            </a:r>
          </a:p>
          <a:p>
            <a:pPr>
              <a:defRPr/>
            </a:pPr>
            <a:endParaRPr lang="en-US" sz="8000" dirty="0"/>
          </a:p>
          <a:p>
            <a:pPr>
              <a:defRPr/>
            </a:pPr>
            <a:endParaRPr lang="en-US" b="1" dirty="0"/>
          </a:p>
        </p:txBody>
      </p:sp>
      <p:sp>
        <p:nvSpPr>
          <p:cNvPr id="15366" name="Rectangle 7"/>
          <p:cNvSpPr>
            <a:spLocks noChangeArrowheads="1"/>
          </p:cNvSpPr>
          <p:nvPr/>
        </p:nvSpPr>
        <p:spPr bwMode="auto">
          <a:xfrm>
            <a:off x="6690755" y="2332087"/>
            <a:ext cx="5200650" cy="3323987"/>
          </a:xfrm>
          <a:prstGeom prst="rect">
            <a:avLst/>
          </a:prstGeom>
          <a:solidFill>
            <a:schemeClr val="accent3">
              <a:lumMod val="40000"/>
              <a:lumOff val="60000"/>
            </a:schemeClr>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2000" b="1" dirty="0"/>
              <a:t>Educational Objectives: </a:t>
            </a:r>
          </a:p>
          <a:p>
            <a:pPr>
              <a:defRPr/>
            </a:pPr>
            <a:endParaRPr lang="en-US" sz="2000" b="1" dirty="0"/>
          </a:p>
          <a:p>
            <a:pPr>
              <a:defRPr/>
            </a:pPr>
            <a:r>
              <a:rPr lang="en-US" sz="2000" dirty="0"/>
              <a:t>Motivational activity to begin Spring field observations and build beginning Tree ID skills.</a:t>
            </a:r>
          </a:p>
          <a:p>
            <a:pPr>
              <a:buNone/>
              <a:defRPr/>
            </a:pPr>
            <a:endParaRPr lang="en-US" sz="1000" b="1" dirty="0"/>
          </a:p>
          <a:p>
            <a:r>
              <a:rPr lang="en-US" sz="2000" dirty="0"/>
              <a:t>Students will be able to  identify their own tree  by seeing the branch. Hopefully, they will get several of the others correct as well. </a:t>
            </a:r>
          </a:p>
          <a:p>
            <a:endParaRPr lang="en-US" sz="1000" dirty="0"/>
          </a:p>
          <a:p>
            <a:r>
              <a:rPr lang="en-US" sz="2000" dirty="0"/>
              <a:t>Students will also write about why they feel that they got their answers correct or incorrect. </a:t>
            </a:r>
            <a:endParaRPr lang="en-US" altLang="en-US" sz="2000" b="1" dirty="0"/>
          </a:p>
          <a:p>
            <a:endParaRPr lang="en-US" altLang="en-US" sz="1000" b="1" dirty="0"/>
          </a:p>
        </p:txBody>
      </p:sp>
      <p:pic>
        <p:nvPicPr>
          <p:cNvPr id="5" name="Picture 4">
            <a:extLst>
              <a:ext uri="{FF2B5EF4-FFF2-40B4-BE49-F238E27FC236}">
                <a16:creationId xmlns:a16="http://schemas.microsoft.com/office/drawing/2014/main" id="{BC7F53B0-4682-403A-B174-2D7AF5191ECF}"/>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10128678" y="180481"/>
            <a:ext cx="1762727" cy="1819070"/>
          </a:xfrm>
          <a:prstGeom prst="rect">
            <a:avLst/>
          </a:prstGeom>
        </p:spPr>
      </p:pic>
      <p:pic>
        <p:nvPicPr>
          <p:cNvPr id="2" name="Picture 1">
            <a:extLst>
              <a:ext uri="{FF2B5EF4-FFF2-40B4-BE49-F238E27FC236}">
                <a16:creationId xmlns:a16="http://schemas.microsoft.com/office/drawing/2014/main" id="{244B90F3-8547-43FA-BE48-08380803EE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14156" y="5988611"/>
            <a:ext cx="6194073" cy="688908"/>
          </a:xfrm>
          <a:prstGeom prst="rect">
            <a:avLst/>
          </a:prstGeom>
        </p:spPr>
      </p:pic>
    </p:spTree>
    <p:extLst>
      <p:ext uri="{BB962C8B-B14F-4D97-AF65-F5344CB8AC3E}">
        <p14:creationId xmlns:p14="http://schemas.microsoft.com/office/powerpoint/2010/main" val="188365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4AAE-A24A-4B36-94C3-3584573ABD7A}"/>
              </a:ext>
            </a:extLst>
          </p:cNvPr>
          <p:cNvSpPr>
            <a:spLocks noGrp="1"/>
          </p:cNvSpPr>
          <p:nvPr>
            <p:ph type="title"/>
          </p:nvPr>
        </p:nvSpPr>
        <p:spPr>
          <a:xfrm>
            <a:off x="1051560" y="661036"/>
            <a:ext cx="10515600" cy="1325563"/>
          </a:xfrm>
          <a:solidFill>
            <a:srgbClr val="92D050"/>
          </a:solidFill>
        </p:spPr>
        <p:txBody>
          <a:bodyPr/>
          <a:lstStyle/>
          <a:p>
            <a:r>
              <a:rPr lang="en-US" dirty="0">
                <a:solidFill>
                  <a:schemeClr val="accent6">
                    <a:lumMod val="50000"/>
                  </a:schemeClr>
                </a:solidFill>
                <a:latin typeface="Aharoni" panose="02010803020104030203" pitchFamily="2" charset="-79"/>
                <a:cs typeface="Aharoni" panose="02010803020104030203" pitchFamily="2" charset="-79"/>
              </a:rPr>
              <a:t>Did We Meet Learning Objectives?</a:t>
            </a:r>
          </a:p>
        </p:txBody>
      </p:sp>
      <p:sp>
        <p:nvSpPr>
          <p:cNvPr id="3" name="Content Placeholder 2">
            <a:extLst>
              <a:ext uri="{FF2B5EF4-FFF2-40B4-BE49-F238E27FC236}">
                <a16:creationId xmlns:a16="http://schemas.microsoft.com/office/drawing/2014/main" id="{10A3C005-C88B-45A9-8E84-3FB090F645F4}"/>
              </a:ext>
            </a:extLst>
          </p:cNvPr>
          <p:cNvSpPr>
            <a:spLocks noGrp="1"/>
          </p:cNvSpPr>
          <p:nvPr>
            <p:ph idx="1"/>
          </p:nvPr>
        </p:nvSpPr>
        <p:spPr>
          <a:xfrm>
            <a:off x="838200" y="2399029"/>
            <a:ext cx="10515600" cy="3797935"/>
          </a:xfrm>
          <a:gradFill>
            <a:gsLst>
              <a:gs pos="0">
                <a:schemeClr val="accent6">
                  <a:lumMod val="60000"/>
                  <a:lumOff val="40000"/>
                </a:schemeClr>
              </a:gs>
              <a:gs pos="100000">
                <a:schemeClr val="bg2">
                  <a:shade val="80000"/>
                </a:schemeClr>
              </a:gs>
            </a:gsLst>
            <a:path path="circle">
              <a:fillToRect l="43000" r="43000" b="100000"/>
            </a:path>
          </a:gradFill>
        </p:spPr>
        <p:txBody>
          <a:bodyPr>
            <a:normAutofit/>
          </a:bodyPr>
          <a:lstStyle/>
          <a:p>
            <a:endParaRPr lang="en-US" altLang="en-US" sz="1100" b="1" dirty="0"/>
          </a:p>
          <a:p>
            <a:pPr marL="342900" indent="-342900"/>
            <a:r>
              <a:rPr lang="en-US" sz="3200" dirty="0">
                <a:solidFill>
                  <a:schemeClr val="accent6">
                    <a:lumMod val="75000"/>
                  </a:schemeClr>
                </a:solidFill>
              </a:rPr>
              <a:t>All students were successful in identifying their own study tree. </a:t>
            </a:r>
          </a:p>
          <a:p>
            <a:pPr marL="342900" indent="-342900"/>
            <a:r>
              <a:rPr lang="en-US" altLang="en-US" sz="3200" dirty="0">
                <a:solidFill>
                  <a:schemeClr val="accent6">
                    <a:lumMod val="75000"/>
                  </a:schemeClr>
                </a:solidFill>
              </a:rPr>
              <a:t>Many students were able to successfully identify other trees as well. </a:t>
            </a:r>
          </a:p>
          <a:p>
            <a:pPr marL="342900" indent="-342900"/>
            <a:r>
              <a:rPr lang="en-US" sz="3200" dirty="0">
                <a:solidFill>
                  <a:schemeClr val="accent6">
                    <a:lumMod val="75000"/>
                  </a:schemeClr>
                </a:solidFill>
              </a:rPr>
              <a:t>Students  made some really good observations, in writing about why they felt they correctly identified trees or not.</a:t>
            </a:r>
            <a:endParaRPr lang="en-US" altLang="en-US" sz="3200" b="1" dirty="0">
              <a:solidFill>
                <a:schemeClr val="accent6">
                  <a:lumMod val="75000"/>
                </a:schemeClr>
              </a:solidFill>
            </a:endParaRPr>
          </a:p>
          <a:p>
            <a:endParaRPr lang="en-US" dirty="0"/>
          </a:p>
        </p:txBody>
      </p:sp>
    </p:spTree>
    <p:extLst>
      <p:ext uri="{BB962C8B-B14F-4D97-AF65-F5344CB8AC3E}">
        <p14:creationId xmlns:p14="http://schemas.microsoft.com/office/powerpoint/2010/main" val="393165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200-8DC4-49FC-92BD-F8CACFCC8EF8}"/>
              </a:ext>
            </a:extLst>
          </p:cNvPr>
          <p:cNvSpPr>
            <a:spLocks noGrp="1"/>
          </p:cNvSpPr>
          <p:nvPr>
            <p:ph type="title"/>
          </p:nvPr>
        </p:nvSpPr>
        <p:spPr>
          <a:xfrm>
            <a:off x="3154680" y="319405"/>
            <a:ext cx="7559040" cy="991235"/>
          </a:xfrm>
        </p:spPr>
        <p:txBody>
          <a:bodyPr>
            <a:normAutofit/>
          </a:bodyPr>
          <a:lstStyle/>
          <a:p>
            <a:r>
              <a:rPr lang="en-US" dirty="0">
                <a:solidFill>
                  <a:srgbClr val="0070C0"/>
                </a:solidFill>
                <a:latin typeface="Aharoni" panose="02010803020104030203" pitchFamily="2" charset="-79"/>
                <a:cs typeface="Aharoni" panose="02010803020104030203" pitchFamily="2" charset="-79"/>
              </a:rPr>
              <a:t>Implementation Notes:</a:t>
            </a:r>
          </a:p>
        </p:txBody>
      </p:sp>
      <p:sp>
        <p:nvSpPr>
          <p:cNvPr id="3" name="Content Placeholder 2">
            <a:extLst>
              <a:ext uri="{FF2B5EF4-FFF2-40B4-BE49-F238E27FC236}">
                <a16:creationId xmlns:a16="http://schemas.microsoft.com/office/drawing/2014/main" id="{C1DAB563-B821-48A1-BB32-53CB6A590D7B}"/>
              </a:ext>
            </a:extLst>
          </p:cNvPr>
          <p:cNvSpPr>
            <a:spLocks noGrp="1"/>
          </p:cNvSpPr>
          <p:nvPr>
            <p:ph idx="1"/>
          </p:nvPr>
        </p:nvSpPr>
        <p:spPr>
          <a:xfrm>
            <a:off x="838200" y="1310641"/>
            <a:ext cx="10728960" cy="5212080"/>
          </a:xfrm>
          <a:gradFill>
            <a:gsLst>
              <a:gs pos="0">
                <a:schemeClr val="accent5">
                  <a:lumMod val="40000"/>
                  <a:lumOff val="60000"/>
                </a:schemeClr>
              </a:gs>
              <a:gs pos="100000">
                <a:schemeClr val="bg2">
                  <a:shade val="80000"/>
                </a:schemeClr>
              </a:gs>
            </a:gsLst>
            <a:path path="circle">
              <a:fillToRect l="43000" r="43000" b="100000"/>
            </a:path>
          </a:gradFill>
        </p:spPr>
        <p:txBody>
          <a:bodyPr>
            <a:normAutofit fontScale="92500" lnSpcReduction="20000"/>
          </a:bodyPr>
          <a:lstStyle/>
          <a:p>
            <a:r>
              <a:rPr lang="en-US" dirty="0">
                <a:solidFill>
                  <a:schemeClr val="accent6">
                    <a:lumMod val="50000"/>
                  </a:schemeClr>
                </a:solidFill>
              </a:rPr>
              <a:t>Fall Tree ID preparation work: </a:t>
            </a:r>
          </a:p>
          <a:p>
            <a:pPr marL="457200" lvl="1" indent="0">
              <a:buNone/>
            </a:pPr>
            <a:r>
              <a:rPr lang="en-US" dirty="0">
                <a:solidFill>
                  <a:schemeClr val="accent6">
                    <a:lumMod val="50000"/>
                  </a:schemeClr>
                </a:solidFill>
              </a:rPr>
              <a:t>I do not do a lot with tree identification in the fall but we do talk about how the leaves can be arranged on the branch and what the scars mean. We look at all the trees together but of course they focus mostly on their own tree. </a:t>
            </a:r>
          </a:p>
          <a:p>
            <a:r>
              <a:rPr lang="en-US" dirty="0">
                <a:solidFill>
                  <a:schemeClr val="accent6">
                    <a:lumMod val="50000"/>
                  </a:schemeClr>
                </a:solidFill>
              </a:rPr>
              <a:t>Spring Tree ID work:  </a:t>
            </a:r>
          </a:p>
          <a:p>
            <a:pPr marL="457200" lvl="1" indent="0">
              <a:buNone/>
            </a:pPr>
            <a:r>
              <a:rPr lang="en-US" dirty="0">
                <a:solidFill>
                  <a:schemeClr val="accent6">
                    <a:lumMod val="50000"/>
                  </a:schemeClr>
                </a:solidFill>
              </a:rPr>
              <a:t>When I begin the game, I remind them of how leaves can be arranged and therefore the buds would be arranged on the new branches. I ask them to pay particular attention to the arrangement when making their guesses.</a:t>
            </a:r>
          </a:p>
          <a:p>
            <a:pPr marL="457200" lvl="1" indent="0">
              <a:buNone/>
            </a:pPr>
            <a:r>
              <a:rPr lang="en-US" dirty="0">
                <a:solidFill>
                  <a:schemeClr val="accent6">
                    <a:lumMod val="50000"/>
                  </a:schemeClr>
                </a:solidFill>
              </a:rPr>
              <a:t>References: I do have some tree ID books in the room that they can consult also besides their reference sheets.</a:t>
            </a:r>
          </a:p>
          <a:p>
            <a:r>
              <a:rPr lang="en-US" dirty="0">
                <a:solidFill>
                  <a:schemeClr val="accent6">
                    <a:lumMod val="50000"/>
                  </a:schemeClr>
                </a:solidFill>
              </a:rPr>
              <a:t>Prediction and Revision: </a:t>
            </a:r>
          </a:p>
          <a:p>
            <a:pPr marL="457200" lvl="1" indent="0">
              <a:buNone/>
            </a:pPr>
            <a:r>
              <a:rPr lang="en-US" dirty="0">
                <a:solidFill>
                  <a:schemeClr val="accent6">
                    <a:lumMod val="50000"/>
                  </a:schemeClr>
                </a:solidFill>
              </a:rPr>
              <a:t>Students do get a second chance to change their answers as the buds start to open up more before they showed me their answers.</a:t>
            </a:r>
          </a:p>
          <a:p>
            <a:r>
              <a:rPr lang="en-US" dirty="0">
                <a:solidFill>
                  <a:schemeClr val="accent6">
                    <a:lumMod val="50000"/>
                  </a:schemeClr>
                </a:solidFill>
              </a:rPr>
              <a:t>As my kids are young, this game is more of a "let's get back into the observing of our branches" motivational activity more than anything else. We do a winter sketch in February but this game leads us right into making observations...or would have! </a:t>
            </a:r>
          </a:p>
          <a:p>
            <a:endParaRPr lang="en-US" dirty="0"/>
          </a:p>
        </p:txBody>
      </p:sp>
    </p:spTree>
    <p:extLst>
      <p:ext uri="{BB962C8B-B14F-4D97-AF65-F5344CB8AC3E}">
        <p14:creationId xmlns:p14="http://schemas.microsoft.com/office/powerpoint/2010/main" val="2774244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273</Words>
  <Application>Microsoft Office PowerPoint</Application>
  <PresentationFormat>Widescreen</PresentationFormat>
  <Paragraphs>60</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Aharoni</vt:lpstr>
      <vt:lpstr>Arial</vt:lpstr>
      <vt:lpstr>Calibri</vt:lpstr>
      <vt:lpstr>Calibri Light</vt:lpstr>
      <vt:lpstr>Office Theme</vt:lpstr>
      <vt:lpstr> Teacher-Led Remote Learning Activities Harvard Forest Schoolyard Ecology  Spring Workshop Session Four</vt:lpstr>
      <vt:lpstr>Buds, Leaves and Global Warming Mystery Game  Worksheet  St. Mary’s Parish School  Teacher: Mary Reed</vt:lpstr>
      <vt:lpstr>Playing Buds, Leaves and Global Warming Mystery Game</vt:lpstr>
      <vt:lpstr>Identification Resources</vt:lpstr>
      <vt:lpstr>Mystery Game Answer Key</vt:lpstr>
      <vt:lpstr> Teacher-Led Remote Learning Activities Harvard Forest Schoolyard Ecology  Spring Workshop Session Four</vt:lpstr>
      <vt:lpstr>Did We Meet Learning Objectives?</vt:lpstr>
      <vt:lpstr>Implementation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 Pamela M.</dc:creator>
  <cp:lastModifiedBy>Hart, Clarisse</cp:lastModifiedBy>
  <cp:revision>40</cp:revision>
  <dcterms:created xsi:type="dcterms:W3CDTF">2020-04-27T18:05:36Z</dcterms:created>
  <dcterms:modified xsi:type="dcterms:W3CDTF">2020-05-08T17:06:16Z</dcterms:modified>
</cp:coreProperties>
</file>