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  <p:sldMasterId id="2147483732" r:id="rId7"/>
    <p:sldMasterId id="2147483744" r:id="rId8"/>
    <p:sldMasterId id="2147483756" r:id="rId9"/>
  </p:sldMasterIdLst>
  <p:notesMasterIdLst>
    <p:notesMasterId r:id="rId29"/>
  </p:notesMasterIdLst>
  <p:sldIdLst>
    <p:sldId id="270" r:id="rId10"/>
    <p:sldId id="279" r:id="rId11"/>
    <p:sldId id="269" r:id="rId12"/>
    <p:sldId id="281" r:id="rId13"/>
    <p:sldId id="258" r:id="rId14"/>
    <p:sldId id="271" r:id="rId15"/>
    <p:sldId id="262" r:id="rId16"/>
    <p:sldId id="282" r:id="rId17"/>
    <p:sldId id="267" r:id="rId18"/>
    <p:sldId id="283" r:id="rId19"/>
    <p:sldId id="264" r:id="rId20"/>
    <p:sldId id="273" r:id="rId21"/>
    <p:sldId id="276" r:id="rId22"/>
    <p:sldId id="278" r:id="rId23"/>
    <p:sldId id="286" r:id="rId24"/>
    <p:sldId id="287" r:id="rId25"/>
    <p:sldId id="284" r:id="rId26"/>
    <p:sldId id="285" r:id="rId27"/>
    <p:sldId id="288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15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027EB-F200-4C59-AEEB-E6E02D076CCB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937E5-BED2-411F-A064-7DA21D372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93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00C34C-84B6-0C49-8265-53C6B49BAB51}" type="slidenum">
              <a:rPr lang="en-US"/>
              <a:pPr/>
              <a:t>5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some of the NASA-operated satellites…and this doesn’t even include foreign </a:t>
            </a:r>
            <a:r>
              <a:rPr lang="en-US" dirty="0" smtClean="0"/>
              <a:t>or </a:t>
            </a:r>
            <a:r>
              <a:rPr lang="en-US" dirty="0"/>
              <a:t>commercially operated </a:t>
            </a:r>
            <a:r>
              <a:rPr lang="en-US" dirty="0" smtClean="0"/>
              <a:t>missions! 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Today we’re going to talk about remote sensing. Does</a:t>
            </a:r>
            <a:r>
              <a:rPr lang="en-US" baseline="0" dirty="0" smtClean="0"/>
              <a:t> anyone know what remote sensing is?</a:t>
            </a:r>
          </a:p>
          <a:p>
            <a:r>
              <a:rPr lang="en-US" baseline="0" dirty="0" smtClean="0"/>
              <a:t>Here’s the simple definition.... Or  we can get much more specific (and complex-sounding!)</a:t>
            </a:r>
          </a:p>
          <a:p>
            <a:r>
              <a:rPr lang="en-US" baseline="0" dirty="0" smtClean="0"/>
              <a:t>The type of remote sensing data that I use in my research is acquired by sensors on satellite platforms.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F15C4-5DA5-6349-B08C-E1F6883F192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83C56A-E406-A544-A594-BDAEE2418B8A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HAPPENS TO SUNLIGHT? (1) </a:t>
            </a:r>
            <a:r>
              <a:rPr lang="en-US" b="1" baseline="0" dirty="0" smtClean="0"/>
              <a:t>transmitted</a:t>
            </a:r>
            <a:r>
              <a:rPr lang="en-US" b="0" baseline="0" dirty="0" smtClean="0"/>
              <a:t> (2) </a:t>
            </a:r>
            <a:r>
              <a:rPr lang="en-US" b="1" baseline="0" dirty="0" smtClean="0"/>
              <a:t>absorbed</a:t>
            </a:r>
            <a:r>
              <a:rPr lang="en-US" b="0" baseline="0" dirty="0" smtClean="0"/>
              <a:t> (3) </a:t>
            </a:r>
            <a:r>
              <a:rPr lang="en-US" b="1" baseline="0" dirty="0" smtClean="0"/>
              <a:t>reflected</a:t>
            </a:r>
            <a:r>
              <a:rPr lang="en-US" b="0" baseline="0" dirty="0" smtClean="0"/>
              <a:t>. REFLECTED light is detected by OPTICAL SENSORS.</a:t>
            </a:r>
            <a:endParaRPr lang="en-US" b="1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2A0EA-B548-BD49-BF82-E2C4CFCD1BE4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used two existing time series algorithms to characterize two dimensions of seasonal variability across forest types. Using the CCDC algorithm developed by Zhu and Woodcock, I fit a harmonic regression model, and used coefficients particularly the intercept and annual amplitude to characterize seasonal variability in reflectance. I also used the phenology estimation model developed by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Melaas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Friedl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Zhu to estimate features such as spring onset, autumn offset, DOY of peak EVI.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A016D-6C3D-C74F-B56A-C29F81010FF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9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DB1E-3223-4DBE-BB2C-0F6380E5E6C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B121-06D6-4B41-A476-5DBF9BBAF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09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DB1E-3223-4DBE-BB2C-0F6380E5E6C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B121-06D6-4B41-A476-5DBF9BBAF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0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DB1E-3223-4DBE-BB2C-0F6380E5E6C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B121-06D6-4B41-A476-5DBF9BBAF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57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F2F37CC-6B3D-174F-8245-0EF4FDACA92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1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E437C37-FDBA-DC42-8DE1-5FE9928D03E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90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556800-0FF7-E141-B4D3-82A9F37E3C6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700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D2008E7-DB10-0E4E-A2FA-74786BF59B1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429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2D7AD36-2358-524B-A002-63AC618337A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740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0CBD1A2-D756-2544-A72D-D4F9940E7D9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505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DCE682F-7F20-DA4B-9070-05B11092903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50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8F3D85-4D52-9245-8165-93F9CC3C9AD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838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DB1E-3223-4DBE-BB2C-0F6380E5E6C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B121-06D6-4B41-A476-5DBF9BBAF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532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1161437-16E6-FE4C-AD23-EF8E1651517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79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48D0AEC-889F-9D46-8A10-9A8DC288323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415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6EE365D-CBAC-FE4E-92E1-373A184C516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39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F2F37CC-6B3D-174F-8245-0EF4FDACA92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308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E437C37-FDBA-DC42-8DE1-5FE9928D03E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27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556800-0FF7-E141-B4D3-82A9F37E3C6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76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D2008E7-DB10-0E4E-A2FA-74786BF59B1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581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2D7AD36-2358-524B-A002-63AC618337A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06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0CBD1A2-D756-2544-A72D-D4F9940E7D9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307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DCE682F-7F20-DA4B-9070-05B11092903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521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DB1E-3223-4DBE-BB2C-0F6380E5E6C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B121-06D6-4B41-A476-5DBF9BBAF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61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8F3D85-4D52-9245-8165-93F9CC3C9AD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06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1161437-16E6-FE4C-AD23-EF8E1651517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80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48D0AEC-889F-9D46-8A10-9A8DC288323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2681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6EE365D-CBAC-FE4E-92E1-373A184C516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36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9A91F-5E13-A64B-AF27-32F075FFE7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3374-54B6-CE47-949A-42B5F3C3E0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37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9A91F-5E13-A64B-AF27-32F075FFE7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3374-54B6-CE47-949A-42B5F3C3E0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745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9A91F-5E13-A64B-AF27-32F075FFE7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3374-54B6-CE47-949A-42B5F3C3E0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9A91F-5E13-A64B-AF27-32F075FFE7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3374-54B6-CE47-949A-42B5F3C3E0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629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9A91F-5E13-A64B-AF27-32F075FFE7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3374-54B6-CE47-949A-42B5F3C3E0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1082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9A91F-5E13-A64B-AF27-32F075FFE7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3374-54B6-CE47-949A-42B5F3C3E0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61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DB1E-3223-4DBE-BB2C-0F6380E5E6C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B121-06D6-4B41-A476-5DBF9BBAF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909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9A91F-5E13-A64B-AF27-32F075FFE7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3374-54B6-CE47-949A-42B5F3C3E0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333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9A91F-5E13-A64B-AF27-32F075FFE7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3374-54B6-CE47-949A-42B5F3C3E0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9447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9A91F-5E13-A64B-AF27-32F075FFE7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3374-54B6-CE47-949A-42B5F3C3E0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906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9A91F-5E13-A64B-AF27-32F075FFE7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3374-54B6-CE47-949A-42B5F3C3E0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930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9A91F-5E13-A64B-AF27-32F075FFE7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03374-54B6-CE47-949A-42B5F3C3E0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8247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F2F37CC-6B3D-174F-8245-0EF4FDACA92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8803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E437C37-FDBA-DC42-8DE1-5FE9928D03E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703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556800-0FF7-E141-B4D3-82A9F37E3C6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265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D2008E7-DB10-0E4E-A2FA-74786BF59B1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1846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2D7AD36-2358-524B-A002-63AC618337A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18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DB1E-3223-4DBE-BB2C-0F6380E5E6C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B121-06D6-4B41-A476-5DBF9BBAF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973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0CBD1A2-D756-2544-A72D-D4F9940E7D9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3322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DCE682F-7F20-DA4B-9070-05B11092903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046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8F3D85-4D52-9245-8165-93F9CC3C9AD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34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1161437-16E6-FE4C-AD23-EF8E1651517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260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48D0AEC-889F-9D46-8A10-9A8DC288323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205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6EE365D-CBAC-FE4E-92E1-373A184C516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629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484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432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56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74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DB1E-3223-4DBE-BB2C-0F6380E5E6C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B121-06D6-4B41-A476-5DBF9BBAF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530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741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1559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5042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912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921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239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4827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966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9940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130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DB1E-3223-4DBE-BB2C-0F6380E5E6C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B121-06D6-4B41-A476-5DBF9BBAF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45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7114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743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991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263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2018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2744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1865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29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6F2F37CC-6B3D-174F-8245-0EF4FDACA92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32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E437C37-FDBA-DC42-8DE1-5FE9928D03E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69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DB1E-3223-4DBE-BB2C-0F6380E5E6C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B121-06D6-4B41-A476-5DBF9BBAF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866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556800-0FF7-E141-B4D3-82A9F37E3C6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122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D2008E7-DB10-0E4E-A2FA-74786BF59B1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020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2D7AD36-2358-524B-A002-63AC618337A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16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0CBD1A2-D756-2544-A72D-D4F9940E7D9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103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DCE682F-7F20-DA4B-9070-05B11092903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832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48F3D85-4D52-9245-8165-93F9CC3C9AD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6944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1161437-16E6-FE4C-AD23-EF8E1651517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097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48D0AEC-889F-9D46-8A10-9A8DC288323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257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6EE365D-CBAC-FE4E-92E1-373A184C516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7512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41C2-D785-4EA6-A6F6-BD4B70C8D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A28E-D612-49E4-AA23-B61A16444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28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DDB1E-3223-4DBE-BB2C-0F6380E5E6C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BB121-06D6-4B41-A476-5DBF9BBAF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547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41C2-D785-4EA6-A6F6-BD4B70C8D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A28E-D612-49E4-AA23-B61A16444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2913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41C2-D785-4EA6-A6F6-BD4B70C8D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A28E-D612-49E4-AA23-B61A16444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0016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41C2-D785-4EA6-A6F6-BD4B70C8D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A28E-D612-49E4-AA23-B61A16444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8893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41C2-D785-4EA6-A6F6-BD4B70C8D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A28E-D612-49E4-AA23-B61A16444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22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41C2-D785-4EA6-A6F6-BD4B70C8D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A28E-D612-49E4-AA23-B61A16444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498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41C2-D785-4EA6-A6F6-BD4B70C8D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A28E-D612-49E4-AA23-B61A16444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564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41C2-D785-4EA6-A6F6-BD4B70C8D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A28E-D612-49E4-AA23-B61A16444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868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41C2-D785-4EA6-A6F6-BD4B70C8D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A28E-D612-49E4-AA23-B61A16444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696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41C2-D785-4EA6-A6F6-BD4B70C8D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A28E-D612-49E4-AA23-B61A16444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017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A41C2-D785-4EA6-A6F6-BD4B70C8D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A28E-D612-49E4-AA23-B61A16444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605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DDB1E-3223-4DBE-BB2C-0F6380E5E6C0}" type="datetimeFigureOut">
              <a:rPr lang="en-US" smtClean="0"/>
              <a:t>9/11/2017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BB121-06D6-4B41-A476-5DBF9BBAF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2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73A888E-B8D9-6149-96FB-A2332CC919BB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058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73A888E-B8D9-6149-96FB-A2332CC919BB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0611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609A91F-5E13-A64B-AF27-32F075FFE7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0103374-54B6-CE47-949A-42B5F3C3E0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1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73A888E-B8D9-6149-96FB-A2332CC919BB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4226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42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F06470E-744C-8C42-AA25-A4AA0C58241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B6FE53F-1EFC-6747-ADF4-A3297992F9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73A888E-B8D9-6149-96FB-A2332CC919BB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96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Osaka" pitchFamily="-65" charset="-128"/>
          <a:cs typeface="Osaka" pitchFamily="-65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A41C2-D785-4EA6-A6F6-BD4B70C8D6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EA28E-D612-49E4-AA23-B61A16444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3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8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route 122 pax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2" y="1749930"/>
            <a:ext cx="9151121" cy="343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-22225"/>
            <a:ext cx="9143999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New England’s Changing Forests:</a:t>
            </a:r>
            <a:br>
              <a:rPr lang="en-US" sz="3600" dirty="0" smtClean="0"/>
            </a:br>
            <a:r>
              <a:rPr lang="en-US" sz="3600" dirty="0" smtClean="0"/>
              <a:t>Mapping Land Cover Change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91200"/>
            <a:ext cx="6400800" cy="304800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 smtClean="0"/>
              <a:t>Joshua Plisinski – Harvard Forest – 8/23/2017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9837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 1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65" y="152400"/>
            <a:ext cx="7341278" cy="647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5754469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Gill Sans Ultra Bold"/>
                <a:ea typeface="ＭＳ Ｐゴシック" pitchFamily="-65" charset="-128"/>
                <a:cs typeface="Gill Sans Ultra Bold"/>
              </a:rPr>
              <a:t>Landsat 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Gill Sans Ultra Bold"/>
                <a:ea typeface="ＭＳ Ｐゴシック" pitchFamily="-65" charset="-128"/>
                <a:cs typeface="Gill Sans Ultra Bold"/>
              </a:rPr>
              <a:t>July 18, 2006</a:t>
            </a:r>
            <a:endParaRPr lang="en-US" dirty="0">
              <a:solidFill>
                <a:srgbClr val="FFFFFF"/>
              </a:solidFill>
              <a:latin typeface="Gill Sans Ultra Bold"/>
              <a:ea typeface="ＭＳ Ｐゴシック" pitchFamily="-65" charset="-128"/>
              <a:cs typeface="Gill Sans Ultra Bold"/>
            </a:endParaRPr>
          </a:p>
        </p:txBody>
      </p:sp>
      <p:pic>
        <p:nvPicPr>
          <p:cNvPr id="7" name="Picture 6" descr="Picture 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52400"/>
            <a:ext cx="2752499" cy="2819400"/>
          </a:xfrm>
          <a:prstGeom prst="rect">
            <a:avLst/>
          </a:prstGeom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8100"/>
          </a:effectLst>
        </p:spPr>
      </p:pic>
      <p:pic>
        <p:nvPicPr>
          <p:cNvPr id="8" name="Picture 7" descr="Picture 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3442855"/>
            <a:ext cx="2743200" cy="2729345"/>
          </a:xfrm>
          <a:prstGeom prst="rect">
            <a:avLst/>
          </a:prstGeom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38100"/>
          </a:effectLst>
        </p:spPr>
      </p:pic>
      <p:sp>
        <p:nvSpPr>
          <p:cNvPr id="11" name="TextBox 10"/>
          <p:cNvSpPr txBox="1"/>
          <p:nvPr/>
        </p:nvSpPr>
        <p:spPr>
          <a:xfrm>
            <a:off x="6858000" y="2252246"/>
            <a:ext cx="2209800" cy="338554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Gill Sans Ultra Bold"/>
                <a:ea typeface="ＭＳ Ｐゴシック" pitchFamily="-65" charset="-128"/>
                <a:cs typeface="Gill Sans Ultra Bold"/>
              </a:rPr>
              <a:t>Brookline</a:t>
            </a:r>
            <a:endParaRPr lang="en-US" sz="1600" dirty="0">
              <a:solidFill>
                <a:srgbClr val="FFFFFF"/>
              </a:solidFill>
              <a:latin typeface="Gill Sans Ultra Bold"/>
              <a:ea typeface="ＭＳ Ｐゴシック" pitchFamily="-65" charset="-128"/>
              <a:cs typeface="Gill Sans Ultra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72400" y="4749224"/>
            <a:ext cx="144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Gill Sans Ultra Bold"/>
                <a:ea typeface="ＭＳ Ｐゴシック" pitchFamily="-65" charset="-128"/>
                <a:cs typeface="Gill Sans Ultra Bold"/>
              </a:rPr>
              <a:t>Lincoln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Gill Sans Ultra Bold"/>
                <a:ea typeface="ＭＳ Ｐゴシック" pitchFamily="-65" charset="-128"/>
                <a:cs typeface="Gill Sans Ultra Bold"/>
              </a:rPr>
              <a:t>School</a:t>
            </a:r>
            <a:endParaRPr lang="en-US" sz="1600" dirty="0">
              <a:solidFill>
                <a:srgbClr val="FFFFFF"/>
              </a:solidFill>
              <a:latin typeface="Gill Sans Ultra Bold"/>
              <a:ea typeface="ＭＳ Ｐゴシック" pitchFamily="-65" charset="-128"/>
              <a:cs typeface="Gill Sans Ultra Bold"/>
            </a:endParaRPr>
          </a:p>
        </p:txBody>
      </p:sp>
      <p:sp>
        <p:nvSpPr>
          <p:cNvPr id="13" name="TextBox 12"/>
          <p:cNvSpPr txBox="1"/>
          <p:nvPr/>
        </p:nvSpPr>
        <p:spPr>
          <a:xfrm rot="20435632">
            <a:off x="6492118" y="3804715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American Typewriter"/>
                <a:ea typeface="ＭＳ Ｐゴシック" pitchFamily="-65" charset="-128"/>
                <a:cs typeface="American Typewriter"/>
              </a:rPr>
              <a:t>Boylston St.</a:t>
            </a:r>
            <a:endParaRPr lang="en-US" sz="1200" dirty="0">
              <a:solidFill>
                <a:srgbClr val="FFFFFF"/>
              </a:solidFill>
              <a:latin typeface="American Typewriter"/>
              <a:ea typeface="ＭＳ Ｐゴシック" pitchFamily="-65" charset="-128"/>
              <a:cs typeface="American Typewriter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600" y="4643735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American Typewriter"/>
                <a:ea typeface="ＭＳ Ｐゴシック" pitchFamily="-65" charset="-128"/>
                <a:cs typeface="American Typewriter"/>
              </a:rPr>
              <a:t>Brookline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FFFFFF"/>
                </a:solidFill>
                <a:latin typeface="American Typewriter"/>
                <a:ea typeface="ＭＳ Ｐゴシック" pitchFamily="-65" charset="-128"/>
                <a:cs typeface="American Typewriter"/>
              </a:rPr>
              <a:t>Reservoir.</a:t>
            </a:r>
            <a:endParaRPr lang="en-US" sz="1200" dirty="0">
              <a:solidFill>
                <a:srgbClr val="FFFFFF"/>
              </a:solidFill>
              <a:latin typeface="American Typewriter"/>
              <a:ea typeface="ＭＳ Ｐゴシック" pitchFamily="-65" charset="-128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5090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ndsat_bands.jpg"/>
          <p:cNvPicPr>
            <a:picLocks noChangeAspect="1"/>
          </p:cNvPicPr>
          <p:nvPr/>
        </p:nvPicPr>
        <p:blipFill>
          <a:blip r:embed="rId2"/>
          <a:srcRect t="52118" b="1116"/>
          <a:stretch>
            <a:fillRect/>
          </a:stretch>
        </p:blipFill>
        <p:spPr>
          <a:xfrm>
            <a:off x="1828800" y="4726940"/>
            <a:ext cx="5570403" cy="2054860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TextBox 8"/>
          <p:cNvSpPr txBox="1"/>
          <p:nvPr/>
        </p:nvSpPr>
        <p:spPr>
          <a:xfrm>
            <a:off x="1371600" y="496669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dirty="0" smtClean="0">
                <a:solidFill>
                  <a:srgbClr val="FFFFFF"/>
                </a:solidFill>
                <a:latin typeface="Gill Sans Ultra Bold"/>
                <a:ea typeface="ＭＳ Ｐゴシック" pitchFamily="-65" charset="-128"/>
                <a:cs typeface="Gill Sans Ultra Bold"/>
              </a:rPr>
              <a:t>LANDSAT</a:t>
            </a:r>
            <a:endParaRPr lang="en-US" sz="4000" dirty="0">
              <a:solidFill>
                <a:srgbClr val="FFFFFF"/>
              </a:solidFill>
              <a:latin typeface="Gill Sans Ultra Bold"/>
              <a:ea typeface="ＭＳ Ｐゴシック" pitchFamily="-65" charset="-128"/>
              <a:cs typeface="Gill Sans Ultra Bold"/>
            </a:endParaRPr>
          </a:p>
        </p:txBody>
      </p:sp>
      <p:pic>
        <p:nvPicPr>
          <p:cNvPr id="16" name="Picture 15" descr="landsat_orbiting_earth.jpg"/>
          <p:cNvPicPr>
            <a:picLocks noChangeAspect="1"/>
          </p:cNvPicPr>
          <p:nvPr/>
        </p:nvPicPr>
        <p:blipFill>
          <a:blip r:embed="rId3"/>
          <a:srcRect l="5000" t="9664" r="8000" b="46639"/>
          <a:stretch>
            <a:fillRect/>
          </a:stretch>
        </p:blipFill>
        <p:spPr>
          <a:xfrm>
            <a:off x="6019800" y="76200"/>
            <a:ext cx="1869831" cy="83820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7" name="Picture 16" descr="landsat5.jpg"/>
          <p:cNvPicPr>
            <a:picLocks noChangeAspect="1"/>
          </p:cNvPicPr>
          <p:nvPr/>
        </p:nvPicPr>
        <p:blipFill>
          <a:blip r:embed="rId4"/>
          <a:srcRect l="15237" r="24718"/>
          <a:stretch>
            <a:fillRect/>
          </a:stretch>
        </p:blipFill>
        <p:spPr>
          <a:xfrm>
            <a:off x="2057400" y="76200"/>
            <a:ext cx="1005792" cy="1213757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1" name="Picture 20" descr="landsat_tm_bands.gif"/>
          <p:cNvPicPr>
            <a:picLocks noChangeAspect="1"/>
          </p:cNvPicPr>
          <p:nvPr/>
        </p:nvPicPr>
        <p:blipFill>
          <a:blip r:embed="rId5"/>
          <a:srcRect t="6667"/>
          <a:stretch>
            <a:fillRect/>
          </a:stretch>
        </p:blipFill>
        <p:spPr>
          <a:xfrm>
            <a:off x="1524000" y="1447800"/>
            <a:ext cx="6096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6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pectral signatures landsat b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295400"/>
            <a:ext cx="885825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61718" y="301951"/>
            <a:ext cx="3753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Spectral Signatures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4374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1764_3821_nobs_Fore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0"/>
            <a:ext cx="9144000" cy="1524000"/>
          </a:xfrm>
          <a:prstGeom prst="rect">
            <a:avLst/>
          </a:prstGeom>
        </p:spPr>
      </p:pic>
      <p:pic>
        <p:nvPicPr>
          <p:cNvPr id="10" name="Picture 9" descr="1764_3821_TCexample_Fore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753"/>
            <a:ext cx="9144000" cy="4876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57778" y="-13806"/>
            <a:ext cx="61155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57200"/>
            <a:r>
              <a:rPr lang="en-US" sz="2000" b="1" dirty="0">
                <a:solidFill>
                  <a:prstClr val="white"/>
                </a:solidFill>
                <a:latin typeface="Abadi MT Condensed Light"/>
                <a:ea typeface="ＭＳ Ｐゴシック" charset="0"/>
                <a:cs typeface="Abadi MT Condensed Light"/>
              </a:rPr>
              <a:t>All high quality observations for one pixel</a:t>
            </a:r>
            <a:endParaRPr lang="en-US" sz="2000" dirty="0">
              <a:solidFill>
                <a:prstClr val="white"/>
              </a:solidFill>
              <a:latin typeface="Abadi MT Condensed Light"/>
              <a:ea typeface="ＭＳ Ｐゴシック" charset="0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184457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_CentralHardwood_Greenness_annotate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" r="4092"/>
          <a:stretch/>
        </p:blipFill>
        <p:spPr>
          <a:xfrm>
            <a:off x="589569" y="555008"/>
            <a:ext cx="6015436" cy="46040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9569" y="811"/>
            <a:ext cx="60154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sz="3000" b="1" dirty="0">
                <a:solidFill>
                  <a:srgbClr val="FFFFFF"/>
                </a:solidFill>
                <a:latin typeface="Arial"/>
                <a:cs typeface="Arial"/>
              </a:rPr>
              <a:t>Spectral-temporal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97990" y="5147231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white"/>
                </a:solidFill>
                <a:latin typeface="Arial"/>
                <a:cs typeface="Arial"/>
              </a:rPr>
              <a:t>Phenology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-886463" y="2767621"/>
            <a:ext cx="2394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000" dirty="0">
                <a:solidFill>
                  <a:prstClr val="white"/>
                </a:solidFill>
                <a:latin typeface="Arial"/>
                <a:cs typeface="Arial"/>
              </a:rPr>
              <a:t>Seasonal variability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60309" y="1859699"/>
            <a:ext cx="7537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00" dirty="0">
                <a:solidFill>
                  <a:prstClr val="black"/>
                </a:solidFill>
                <a:latin typeface="Verdana"/>
                <a:cs typeface="Verdana"/>
              </a:rPr>
              <a:t>RMSE / r</a:t>
            </a:r>
          </a:p>
        </p:txBody>
      </p:sp>
      <p:pic>
        <p:nvPicPr>
          <p:cNvPr id="14" name="Picture 13" descr="Greenness_TS_wbreak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" t="1710" r="4690"/>
          <a:stretch/>
        </p:blipFill>
        <p:spPr>
          <a:xfrm>
            <a:off x="2838545" y="5278337"/>
            <a:ext cx="6314683" cy="157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0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3752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-997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9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3752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1" y="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8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5" y="0"/>
            <a:ext cx="8476130" cy="65497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2675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Thompson J. R., and J. </a:t>
            </a:r>
            <a:r>
              <a:rPr lang="en-US" dirty="0" err="1" smtClean="0">
                <a:solidFill>
                  <a:prstClr val="white">
                    <a:lumMod val="50000"/>
                  </a:prstClr>
                </a:solidFill>
              </a:rPr>
              <a:t>Plisinski</a:t>
            </a:r>
            <a:r>
              <a:rPr lang="en-US" dirty="0" smtClean="0">
                <a:solidFill>
                  <a:prstClr val="white">
                    <a:lumMod val="50000"/>
                  </a:prstClr>
                </a:solidFill>
              </a:rPr>
              <a:t>. 2016</a:t>
            </a:r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37" y="6342743"/>
            <a:ext cx="2176849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49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29200" y="1295399"/>
            <a:ext cx="3686175" cy="4581525"/>
            <a:chOff x="5029200" y="1295399"/>
            <a:chExt cx="3686175" cy="45815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0" y="1295399"/>
              <a:ext cx="3686175" cy="45815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6247256" y="4277187"/>
              <a:ext cx="79060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prstClr val="black"/>
                  </a:solidFill>
                </a:rPr>
                <a:t>Conserved</a:t>
              </a:r>
            </a:p>
            <a:p>
              <a:pPr algn="ctr"/>
              <a:r>
                <a:rPr lang="en-US" sz="1100" dirty="0" smtClean="0">
                  <a:solidFill>
                    <a:prstClr val="black"/>
                  </a:solidFill>
                </a:rPr>
                <a:t>Forest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6170311" y="2695202"/>
              <a:ext cx="94449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prstClr val="black"/>
                  </a:solidFill>
                </a:rPr>
                <a:t>Unprotected</a:t>
              </a:r>
            </a:p>
            <a:p>
              <a:pPr algn="ctr"/>
              <a:r>
                <a:rPr lang="en-US" sz="1100" dirty="0" smtClean="0">
                  <a:solidFill>
                    <a:prstClr val="black"/>
                  </a:solidFill>
                </a:rPr>
                <a:t>Forest</a:t>
              </a:r>
              <a:endParaRPr lang="en-US" sz="1100" dirty="0">
                <a:solidFill>
                  <a:prstClr val="black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03280" y="4495800"/>
            <a:ext cx="5469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>
                <a:solidFill>
                  <a:prstClr val="black"/>
                </a:solidFill>
              </a:rPr>
              <a:t>Low Den</a:t>
            </a:r>
            <a:endParaRPr lang="en-US" sz="8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91200" y="4800600"/>
            <a:ext cx="5661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smtClean="0">
                <a:solidFill>
                  <a:srgbClr val="C0504D">
                    <a:lumMod val="50000"/>
                  </a:srgbClr>
                </a:solidFill>
              </a:rPr>
              <a:t>High Den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67200" y="24825"/>
            <a:ext cx="5230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Recent Trends Scenario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0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76400" y="6172200"/>
            <a:ext cx="58787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Special Thanks to Valerie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Pasquarella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for help with the Landsat slides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2" descr="Image result for route 122 pax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9930"/>
            <a:ext cx="9151121" cy="343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121" y="282575"/>
            <a:ext cx="9143999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Thanks!</a:t>
            </a:r>
            <a:endParaRPr lang="en-US" sz="3600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438400" y="5791200"/>
            <a:ext cx="6400800" cy="30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Joshua Plisinski – Harvard Forest – 8/23/2017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4569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i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0"/>
          <a:stretch/>
        </p:blipFill>
        <p:spPr bwMode="auto">
          <a:xfrm>
            <a:off x="0" y="1019174"/>
            <a:ext cx="4769978" cy="583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29200" y="990600"/>
            <a:ext cx="4038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GIS is a system designed to capture, store, manipulate, analyze, manage, and present spatial or geographic data.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0"/>
            <a:ext cx="6088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Geographic Information System</a:t>
            </a:r>
            <a:endParaRPr lang="en-US" sz="3600" dirty="0"/>
          </a:p>
        </p:txBody>
      </p:sp>
      <p:sp>
        <p:nvSpPr>
          <p:cNvPr id="6" name="Curved Up Arrow 5"/>
          <p:cNvSpPr/>
          <p:nvPr/>
        </p:nvSpPr>
        <p:spPr>
          <a:xfrm rot="16200000">
            <a:off x="4800600" y="4762500"/>
            <a:ext cx="914400" cy="838200"/>
          </a:xfrm>
          <a:prstGeom prst="curvedUp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6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678" t="13825" r="4560" b="9424"/>
          <a:stretch/>
        </p:blipFill>
        <p:spPr>
          <a:xfrm>
            <a:off x="0" y="228600"/>
            <a:ext cx="9157305" cy="66294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19" t="19343" r="72400" b="45847"/>
          <a:stretch/>
        </p:blipFill>
        <p:spPr>
          <a:xfrm>
            <a:off x="838200" y="2565135"/>
            <a:ext cx="1954569" cy="2428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09800" y="-152400"/>
            <a:ext cx="46288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cap="small" dirty="0">
                <a:solidFill>
                  <a:prstClr val="black"/>
                </a:solidFill>
              </a:rPr>
              <a:t>New England Forest Cover</a:t>
            </a:r>
          </a:p>
        </p:txBody>
      </p:sp>
    </p:spTree>
    <p:extLst>
      <p:ext uri="{BB962C8B-B14F-4D97-AF65-F5344CB8AC3E}">
        <p14:creationId xmlns:p14="http://schemas.microsoft.com/office/powerpoint/2010/main" val="308484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1" y="0"/>
            <a:ext cx="5299364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9"/>
            <a:ext cx="2057400" cy="213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05200" y="3629"/>
            <a:ext cx="5624287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cap="small" dirty="0" smtClean="0">
                <a:solidFill>
                  <a:prstClr val="black"/>
                </a:solidFill>
              </a:rPr>
              <a:t>10,000 ha yr</a:t>
            </a:r>
            <a:r>
              <a:rPr lang="en-US" sz="3600" b="1" cap="small" baseline="30000" dirty="0" smtClean="0">
                <a:solidFill>
                  <a:prstClr val="black"/>
                </a:solidFill>
              </a:rPr>
              <a:t>-1</a:t>
            </a:r>
            <a:r>
              <a:rPr lang="en-US" sz="3600" b="1" cap="small" dirty="0" smtClean="0">
                <a:solidFill>
                  <a:prstClr val="black"/>
                </a:solidFill>
              </a:rPr>
              <a:t> of forest lost to development</a:t>
            </a:r>
          </a:p>
          <a:p>
            <a:pPr algn="ctr"/>
            <a:r>
              <a:rPr lang="en-US" sz="3600" b="1" cap="small" dirty="0" smtClean="0">
                <a:solidFill>
                  <a:prstClr val="black"/>
                </a:solidFill>
              </a:rPr>
              <a:t>since 1985</a:t>
            </a:r>
            <a:endParaRPr lang="en-US" sz="3600" b="1" cap="small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488668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white">
                    <a:lumMod val="65000"/>
                  </a:prstClr>
                </a:solidFill>
              </a:rPr>
              <a:t>Olofson</a:t>
            </a:r>
            <a:r>
              <a:rPr lang="en-US" dirty="0" smtClean="0">
                <a:solidFill>
                  <a:prstClr val="white">
                    <a:lumMod val="65000"/>
                  </a:prstClr>
                </a:solidFill>
              </a:rPr>
              <a:t> </a:t>
            </a:r>
            <a:r>
              <a:rPr lang="en-US" dirty="0">
                <a:solidFill>
                  <a:prstClr val="white">
                    <a:lumMod val="65000"/>
                  </a:prstClr>
                </a:solidFill>
              </a:rPr>
              <a:t>et al 2016 </a:t>
            </a:r>
            <a:r>
              <a:rPr lang="en-US" dirty="0" smtClean="0">
                <a:solidFill>
                  <a:prstClr val="white">
                    <a:lumMod val="65000"/>
                  </a:prstClr>
                </a:solidFill>
              </a:rPr>
              <a:t>ERL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76800" y="1956137"/>
            <a:ext cx="4038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cap="small" dirty="0" smtClean="0">
                <a:solidFill>
                  <a:prstClr val="black"/>
                </a:solidFill>
              </a:rPr>
              <a:t>54</a:t>
            </a:r>
            <a:r>
              <a:rPr lang="en-US" sz="2000" cap="small" dirty="0">
                <a:solidFill>
                  <a:prstClr val="black"/>
                </a:solidFill>
              </a:rPr>
              <a:t>% low-density residential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cap="small" dirty="0" smtClean="0">
                <a:solidFill>
                  <a:prstClr val="black"/>
                </a:solidFill>
              </a:rPr>
              <a:t> 15</a:t>
            </a:r>
            <a:r>
              <a:rPr lang="en-US" sz="2000" cap="small" dirty="0">
                <a:solidFill>
                  <a:prstClr val="black"/>
                </a:solidFill>
              </a:rPr>
              <a:t>% high density </a:t>
            </a:r>
            <a:r>
              <a:rPr lang="en-US" sz="2000" cap="small" dirty="0" smtClean="0">
                <a:solidFill>
                  <a:prstClr val="black"/>
                </a:solidFill>
              </a:rPr>
              <a:t> residential</a:t>
            </a:r>
            <a:endParaRPr lang="en-US" sz="2000" cap="small" dirty="0">
              <a:solidFill>
                <a:prstClr val="black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cap="small" dirty="0" smtClean="0">
                <a:solidFill>
                  <a:prstClr val="black"/>
                </a:solidFill>
              </a:rPr>
              <a:t> 31</a:t>
            </a:r>
            <a:r>
              <a:rPr lang="en-US" sz="2000" cap="small" dirty="0">
                <a:solidFill>
                  <a:prstClr val="black"/>
                </a:solidFill>
              </a:rPr>
              <a:t>% other </a:t>
            </a:r>
            <a:r>
              <a:rPr lang="en-US" sz="2000" cap="small" dirty="0" smtClean="0">
                <a:solidFill>
                  <a:prstClr val="black"/>
                </a:solidFill>
              </a:rPr>
              <a:t>permanent</a:t>
            </a:r>
            <a:endParaRPr lang="en-US" sz="2000" cap="small" dirty="0">
              <a:solidFill>
                <a:prstClr val="black"/>
              </a:solidFill>
            </a:endParaRPr>
          </a:p>
        </p:txBody>
      </p:sp>
      <p:pic>
        <p:nvPicPr>
          <p:cNvPr id="2" name="Picture 2" descr="Image result for how big is a hecta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5258974"/>
            <a:ext cx="2396825" cy="159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how big is a hecta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03537"/>
            <a:ext cx="1957319" cy="133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505200"/>
            <a:ext cx="1571625" cy="154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54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satellites_earth_brow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200" y="0"/>
            <a:ext cx="8573000" cy="6858000"/>
          </a:xfrm>
          <a:prstGeom prst="rect">
            <a:avLst/>
          </a:prstGeom>
          <a:noFill/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60653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533400"/>
            <a:ext cx="73152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FFFF">
                    <a:lumMod val="95000"/>
                  </a:srgbClr>
                </a:solidFill>
                <a:latin typeface="Gill Sans Ultra Bold"/>
                <a:ea typeface="ＭＳ Ｐゴシック" pitchFamily="-65" charset="-128"/>
                <a:cs typeface="Gill Sans Ultra Bold"/>
              </a:rPr>
              <a:t>remote sensing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American Typewriter"/>
              <a:ea typeface="ＭＳ Ｐゴシック" pitchFamily="-65" charset="-128"/>
              <a:cs typeface="American Typewriter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sz="2400" dirty="0" smtClean="0">
                <a:solidFill>
                  <a:srgbClr val="FFFFFF">
                    <a:lumMod val="95000"/>
                  </a:srgbClr>
                </a:solidFill>
                <a:latin typeface="American Typewriter"/>
                <a:ea typeface="ＭＳ Ｐゴシック" pitchFamily="-65" charset="-128"/>
                <a:cs typeface="American Typewriter"/>
              </a:rPr>
              <a:t>“the </a:t>
            </a:r>
            <a:r>
              <a:rPr lang="en-US" sz="2400" dirty="0">
                <a:solidFill>
                  <a:srgbClr val="FFFFFF">
                    <a:lumMod val="95000"/>
                  </a:srgbClr>
                </a:solidFill>
                <a:latin typeface="American Typewriter"/>
                <a:ea typeface="ＭＳ Ｐゴシック" pitchFamily="-65" charset="-128"/>
                <a:cs typeface="American Typewriter"/>
              </a:rPr>
              <a:t>acquiring  of data about an object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sz="2400" dirty="0">
                <a:solidFill>
                  <a:srgbClr val="FFFFFF">
                    <a:lumMod val="95000"/>
                  </a:srgbClr>
                </a:solidFill>
                <a:latin typeface="American Typewriter"/>
                <a:ea typeface="ＭＳ Ｐゴシック" pitchFamily="-65" charset="-128"/>
                <a:cs typeface="American Typewriter"/>
              </a:rPr>
              <a:t>without touching </a:t>
            </a:r>
            <a:r>
              <a:rPr lang="en-US" sz="2400" dirty="0" smtClean="0">
                <a:solidFill>
                  <a:srgbClr val="FFFFFF">
                    <a:lumMod val="95000"/>
                  </a:srgbClr>
                </a:solidFill>
                <a:latin typeface="American Typewriter"/>
                <a:ea typeface="ＭＳ Ｐゴシック" pitchFamily="-65" charset="-128"/>
                <a:cs typeface="American Typewriter"/>
              </a:rPr>
              <a:t>it”</a:t>
            </a:r>
            <a:endParaRPr lang="en-US" sz="2400" dirty="0">
              <a:solidFill>
                <a:srgbClr val="FFFFFF">
                  <a:lumMod val="95000"/>
                </a:srgbClr>
              </a:solidFill>
              <a:latin typeface="American Typewriter"/>
              <a:ea typeface="ＭＳ Ｐゴシック" pitchFamily="-65" charset="-128"/>
              <a:cs typeface="American Typewriter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sz="1200" dirty="0">
                <a:solidFill>
                  <a:srgbClr val="FFFFFF">
                    <a:lumMod val="95000"/>
                  </a:srgbClr>
                </a:solidFill>
                <a:latin typeface="American Typewriter"/>
                <a:ea typeface="ＭＳ Ｐゴシック" pitchFamily="-65" charset="-128"/>
                <a:cs typeface="American Typewriter"/>
              </a:rPr>
              <a:t>(Jensen  2007)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•"/>
            </a:pPr>
            <a:endParaRPr lang="en-US" sz="2400" dirty="0">
              <a:solidFill>
                <a:srgbClr val="FFFFFF">
                  <a:lumMod val="95000"/>
                </a:srgbClr>
              </a:solidFill>
              <a:latin typeface="American Typewriter"/>
              <a:ea typeface="ＭＳ Ｐゴシック" pitchFamily="-65" charset="-128"/>
              <a:cs typeface="American Typewriter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dirty="0" smtClean="0">
                <a:solidFill>
                  <a:srgbClr val="FFFFFF">
                    <a:lumMod val="95000"/>
                  </a:srgbClr>
                </a:solidFill>
                <a:latin typeface="American Typewriter"/>
                <a:ea typeface="ＭＳ Ｐゴシック" pitchFamily="-65" charset="-128"/>
                <a:cs typeface="American Typewriter"/>
              </a:rPr>
              <a:t>“the </a:t>
            </a:r>
            <a:r>
              <a:rPr lang="en-US" sz="2400" dirty="0">
                <a:solidFill>
                  <a:srgbClr val="FFFFFF">
                    <a:lumMod val="95000"/>
                  </a:srgbClr>
                </a:solidFill>
                <a:latin typeface="American Typewriter"/>
                <a:ea typeface="ＭＳ Ｐゴシック" pitchFamily="-65" charset="-128"/>
                <a:cs typeface="American Typewriter"/>
              </a:rPr>
              <a:t>noncontact recording of information from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dirty="0">
                <a:solidFill>
                  <a:srgbClr val="808080"/>
                </a:solidFill>
                <a:latin typeface="American Typewriter"/>
                <a:ea typeface="ＭＳ Ｐゴシック" pitchFamily="-65" charset="-128"/>
                <a:cs typeface="American Typewriter"/>
              </a:rPr>
              <a:t>the ultraviolet, visible, infrared, and microwave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sz="2400" dirty="0">
                <a:solidFill>
                  <a:srgbClr val="FFFFFF">
                    <a:lumMod val="95000"/>
                  </a:srgbClr>
                </a:solidFill>
                <a:latin typeface="American Typewriter"/>
                <a:ea typeface="ＭＳ Ｐゴシック" pitchFamily="-65" charset="-128"/>
                <a:cs typeface="American Typewriter"/>
              </a:rPr>
              <a:t>regions of the electromagnetic spectrum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sz="2400" dirty="0">
                <a:solidFill>
                  <a:srgbClr val="FFFFFF">
                    <a:lumMod val="95000"/>
                  </a:srgbClr>
                </a:solidFill>
                <a:latin typeface="American Typewriter"/>
                <a:ea typeface="ＭＳ Ｐゴシック" pitchFamily="-65" charset="-128"/>
                <a:cs typeface="American Typewriter"/>
              </a:rPr>
              <a:t>by means of instruments </a:t>
            </a:r>
            <a:r>
              <a:rPr lang="en-US" dirty="0">
                <a:solidFill>
                  <a:srgbClr val="808080"/>
                </a:solidFill>
                <a:latin typeface="American Typewriter"/>
                <a:ea typeface="ＭＳ Ｐゴシック" pitchFamily="-65" charset="-128"/>
                <a:cs typeface="American Typewriter"/>
              </a:rPr>
              <a:t>such as cameras, scanners,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dirty="0">
                <a:solidFill>
                  <a:srgbClr val="808080"/>
                </a:solidFill>
                <a:latin typeface="American Typewriter"/>
                <a:ea typeface="ＭＳ Ｐゴシック" pitchFamily="-65" charset="-128"/>
                <a:cs typeface="American Typewriter"/>
              </a:rPr>
              <a:t>lasers, linear arrays, and/or area arrays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sz="2400" dirty="0">
                <a:solidFill>
                  <a:srgbClr val="FFFFFF">
                    <a:lumMod val="95000"/>
                  </a:srgbClr>
                </a:solidFill>
                <a:latin typeface="American Typewriter"/>
                <a:ea typeface="ＭＳ Ｐゴシック" pitchFamily="-65" charset="-128"/>
                <a:cs typeface="American Typewriter"/>
              </a:rPr>
              <a:t>located on platforms </a:t>
            </a:r>
            <a:r>
              <a:rPr lang="en-US" dirty="0">
                <a:solidFill>
                  <a:srgbClr val="808080"/>
                </a:solidFill>
                <a:latin typeface="American Typewriter"/>
                <a:ea typeface="ＭＳ Ｐゴシック" pitchFamily="-65" charset="-128"/>
                <a:cs typeface="American Typewriter"/>
              </a:rPr>
              <a:t>such as aircraft or spacecraft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sz="2400" dirty="0">
                <a:solidFill>
                  <a:srgbClr val="FFFFFF">
                    <a:lumMod val="95000"/>
                  </a:srgbClr>
                </a:solidFill>
                <a:latin typeface="American Typewriter"/>
                <a:ea typeface="ＭＳ Ｐゴシック" pitchFamily="-65" charset="-128"/>
                <a:cs typeface="American Typewriter"/>
              </a:rPr>
              <a:t>and the analysis of acquired information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dirty="0">
                <a:solidFill>
                  <a:srgbClr val="FFFFFF">
                    <a:lumMod val="95000"/>
                  </a:srgbClr>
                </a:solidFill>
                <a:latin typeface="American Typewriter"/>
                <a:ea typeface="ＭＳ Ｐゴシック" pitchFamily="-65" charset="-128"/>
                <a:cs typeface="American Typewriter"/>
              </a:rPr>
              <a:t> </a:t>
            </a:r>
            <a:r>
              <a:rPr lang="en-US" dirty="0">
                <a:solidFill>
                  <a:srgbClr val="808080"/>
                </a:solidFill>
                <a:latin typeface="American Typewriter"/>
                <a:ea typeface="ＭＳ Ｐゴシック" pitchFamily="-65" charset="-128"/>
                <a:cs typeface="American Typewriter"/>
              </a:rPr>
              <a:t>by means of visual or digital image </a:t>
            </a:r>
            <a:r>
              <a:rPr lang="en-US" dirty="0" smtClean="0">
                <a:solidFill>
                  <a:srgbClr val="808080"/>
                </a:solidFill>
                <a:latin typeface="American Typewriter"/>
                <a:ea typeface="ＭＳ Ｐゴシック" pitchFamily="-65" charset="-128"/>
                <a:cs typeface="American Typewriter"/>
              </a:rPr>
              <a:t>processing”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en-US" dirty="0">
              <a:solidFill>
                <a:srgbClr val="808080"/>
              </a:solidFill>
              <a:latin typeface="American Typewriter"/>
              <a:ea typeface="ＭＳ Ｐゴシック" pitchFamily="-65" charset="-128"/>
              <a:cs typeface="American Typewriter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sz="1200" dirty="0">
                <a:solidFill>
                  <a:srgbClr val="FFFFFF">
                    <a:lumMod val="95000"/>
                  </a:srgbClr>
                </a:solidFill>
                <a:latin typeface="American Typewriter"/>
                <a:ea typeface="ＭＳ Ｐゴシック" pitchFamily="-65" charset="-128"/>
                <a:cs typeface="American Typewriter"/>
              </a:rPr>
              <a:t>(Jensen  2007)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>
                  <a:lumMod val="95000"/>
                </a:srgbClr>
              </a:solidFill>
              <a:latin typeface="American Typewriter"/>
              <a:ea typeface="ＭＳ Ｐゴシック" pitchFamily="-65" charset="-128"/>
              <a:cs typeface="American Typewriter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>
                  <a:lumMod val="95000"/>
                </a:srgbClr>
              </a:solidFill>
              <a:latin typeface="American Typewriter"/>
              <a:ea typeface="ＭＳ Ｐゴシック" pitchFamily="-65" charset="-128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97745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3"/>
      <p:bldP spid="2" grpId="1" build="allAtOnce"/>
      <p:bldP spid="2" grpId="2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2385081" y="4287079"/>
            <a:ext cx="5410200" cy="1295400"/>
          </a:xfrm>
          <a:prstGeom prst="rect">
            <a:avLst/>
          </a:prstGeom>
          <a:solidFill>
            <a:srgbClr val="8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8449157">
            <a:off x="4294155" y="921839"/>
            <a:ext cx="722997" cy="6590606"/>
          </a:xfrm>
          <a:prstGeom prst="downArrow">
            <a:avLst>
              <a:gd name="adj1" fmla="val 52507"/>
              <a:gd name="adj2" fmla="val 66244"/>
            </a:avLst>
          </a:prstGeom>
          <a:gradFill flip="none" rotWithShape="1">
            <a:gsLst>
              <a:gs pos="54000">
                <a:schemeClr val="tx1">
                  <a:lumMod val="95000"/>
                </a:schemeClr>
              </a:gs>
              <a:gs pos="10000">
                <a:srgbClr val="000000"/>
              </a:gs>
            </a:gsLst>
            <a:lin ang="51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508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52400" y="228600"/>
            <a:ext cx="2438400" cy="2514600"/>
            <a:chOff x="304800" y="228600"/>
            <a:chExt cx="2438400" cy="2514600"/>
          </a:xfrm>
        </p:grpSpPr>
        <p:sp>
          <p:nvSpPr>
            <p:cNvPr id="17" name="12-Point Star 16"/>
            <p:cNvSpPr/>
            <p:nvPr/>
          </p:nvSpPr>
          <p:spPr bwMode="auto">
            <a:xfrm>
              <a:off x="304800" y="228600"/>
              <a:ext cx="2438400" cy="2514600"/>
            </a:xfrm>
            <a:prstGeom prst="star12">
              <a:avLst/>
            </a:prstGeom>
            <a:solidFill>
              <a:srgbClr val="FF9900"/>
            </a:solidFill>
            <a:ln w="9525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rgbClr val="FFFF00">
                  <a:alpha val="75000"/>
                </a:srgb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8" name="24-Point Star 17"/>
            <p:cNvSpPr/>
            <p:nvPr/>
          </p:nvSpPr>
          <p:spPr bwMode="auto">
            <a:xfrm>
              <a:off x="533400" y="457200"/>
              <a:ext cx="1981200" cy="1981200"/>
            </a:xfrm>
            <a:prstGeom prst="star24">
              <a:avLst/>
            </a:prstGeom>
            <a:solidFill>
              <a:srgbClr val="FFFF66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rgbClr val="FFFF00">
                  <a:alpha val="75000"/>
                </a:srgbClr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sp>
        <p:nvSpPr>
          <p:cNvPr id="20" name="Down Arrow 19"/>
          <p:cNvSpPr/>
          <p:nvPr/>
        </p:nvSpPr>
        <p:spPr bwMode="auto">
          <a:xfrm rot="18449157">
            <a:off x="2812242" y="1926050"/>
            <a:ext cx="722997" cy="3795688"/>
          </a:xfrm>
          <a:prstGeom prst="downArrow">
            <a:avLst>
              <a:gd name="adj1" fmla="val 52507"/>
              <a:gd name="adj2" fmla="val 66244"/>
            </a:avLst>
          </a:prstGeom>
          <a:gradFill flip="none" rotWithShape="1">
            <a:gsLst>
              <a:gs pos="20000">
                <a:schemeClr val="bg1"/>
              </a:gs>
              <a:gs pos="84000">
                <a:schemeClr val="tx1"/>
              </a:gs>
            </a:gsLst>
            <a:lin ang="564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508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1" name="Bent-Up Arrow 20"/>
          <p:cNvSpPr/>
          <p:nvPr/>
        </p:nvSpPr>
        <p:spPr bwMode="auto">
          <a:xfrm rot="2158099">
            <a:off x="2588493" y="1024281"/>
            <a:ext cx="4548211" cy="2467118"/>
          </a:xfrm>
          <a:prstGeom prst="bentUpArrow">
            <a:avLst>
              <a:gd name="adj1" fmla="val 15344"/>
              <a:gd name="adj2" fmla="val 14841"/>
              <a:gd name="adj3" fmla="val 18384"/>
            </a:avLst>
          </a:prstGeom>
          <a:gradFill flip="none" rotWithShape="1">
            <a:gsLst>
              <a:gs pos="100000">
                <a:schemeClr val="tx1"/>
              </a:gs>
              <a:gs pos="0">
                <a:srgbClr val="000000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508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 rot="2212585">
            <a:off x="1887766" y="4028868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Gill Sans Ultra Bold"/>
                <a:ea typeface="ＭＳ Ｐゴシック" pitchFamily="-65" charset="-128"/>
                <a:cs typeface="Gill Sans Ultra Bold"/>
              </a:rPr>
              <a:t>ABSORBED</a:t>
            </a:r>
          </a:p>
        </p:txBody>
      </p:sp>
      <p:sp>
        <p:nvSpPr>
          <p:cNvPr id="25" name="TextBox 24"/>
          <p:cNvSpPr txBox="1"/>
          <p:nvPr/>
        </p:nvSpPr>
        <p:spPr>
          <a:xfrm rot="2212585">
            <a:off x="4044248" y="4963501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Gill Sans Ultra Bold"/>
                <a:ea typeface="ＭＳ Ｐゴシック" pitchFamily="-65" charset="-128"/>
                <a:cs typeface="Gill Sans Ultra Bold"/>
              </a:rPr>
              <a:t>TRANSMITTED</a:t>
            </a:r>
          </a:p>
        </p:txBody>
      </p:sp>
      <p:sp>
        <p:nvSpPr>
          <p:cNvPr id="26" name="TextBox 25"/>
          <p:cNvSpPr txBox="1"/>
          <p:nvPr/>
        </p:nvSpPr>
        <p:spPr>
          <a:xfrm rot="18389924">
            <a:off x="4548079" y="3183712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Gill Sans Ultra Bold"/>
                <a:ea typeface="ＭＳ Ｐゴシック" pitchFamily="-65" charset="-128"/>
                <a:cs typeface="Gill Sans Ultra Bold"/>
              </a:rPr>
              <a:t>RELECTED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-457200" y="965537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Gill Sans Ultra Bold"/>
                <a:ea typeface="ＭＳ Ｐゴシック" pitchFamily="-65" charset="-128"/>
                <a:cs typeface="Gill Sans Ultra Bold"/>
              </a:rPr>
              <a:t>energy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Gill Sans Ultra Bold"/>
                <a:ea typeface="ＭＳ Ｐゴシック" pitchFamily="-65" charset="-128"/>
                <a:cs typeface="Gill Sans Ultra Bold"/>
              </a:rPr>
              <a:t>from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Gill Sans Ultra Bold"/>
                <a:ea typeface="ＭＳ Ｐゴシック" pitchFamily="-65" charset="-128"/>
                <a:cs typeface="Gill Sans Ultra Bold"/>
              </a:rPr>
              <a:t>the sun</a:t>
            </a:r>
          </a:p>
        </p:txBody>
      </p:sp>
      <p:pic>
        <p:nvPicPr>
          <p:cNvPr id="30" name="Picture 29" descr="landsat_orbiting_earth.jpg"/>
          <p:cNvPicPr>
            <a:picLocks noChangeAspect="1"/>
          </p:cNvPicPr>
          <p:nvPr/>
        </p:nvPicPr>
        <p:blipFill>
          <a:blip r:embed="rId3"/>
          <a:srcRect l="5000" t="9664" r="8000" b="46639"/>
          <a:stretch>
            <a:fillRect/>
          </a:stretch>
        </p:blipFill>
        <p:spPr>
          <a:xfrm>
            <a:off x="6969369" y="1524000"/>
            <a:ext cx="1869831" cy="8382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514600" y="50408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Gill Sans Ultra Bold"/>
                <a:ea typeface="ＭＳ Ｐゴシック" pitchFamily="-65" charset="-128"/>
                <a:cs typeface="Gill Sans Ultra Bold"/>
              </a:rPr>
              <a:t>surface</a:t>
            </a:r>
          </a:p>
        </p:txBody>
      </p:sp>
    </p:spTree>
    <p:extLst>
      <p:ext uri="{BB962C8B-B14F-4D97-AF65-F5344CB8AC3E}">
        <p14:creationId xmlns:p14="http://schemas.microsoft.com/office/powerpoint/2010/main" val="269897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animBg="1"/>
      <p:bldP spid="20" grpId="0" animBg="1"/>
      <p:bldP spid="21" grpId="0" animBg="1"/>
      <p:bldP spid="24" grpId="0"/>
      <p:bldP spid="25" grpId="0"/>
      <p:bldP spid="26" grpId="0"/>
      <p:bldP spid="27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08" y="708219"/>
            <a:ext cx="8871092" cy="35589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12439"/>
          <a:stretch/>
        </p:blipFill>
        <p:spPr>
          <a:xfrm>
            <a:off x="2057399" y="4452969"/>
            <a:ext cx="5638801" cy="24050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76400" y="0"/>
            <a:ext cx="624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Landsat Temporal Resolution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3417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25150" cy="806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71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425</Words>
  <Application>Microsoft Office PowerPoint</Application>
  <PresentationFormat>On-screen Show (4:3)</PresentationFormat>
  <Paragraphs>72</Paragraphs>
  <Slides>19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Office Theme</vt:lpstr>
      <vt:lpstr>Blank Presentation</vt:lpstr>
      <vt:lpstr>1_Blank Presentation</vt:lpstr>
      <vt:lpstr>1_Office Theme</vt:lpstr>
      <vt:lpstr>2_Blank Presentation</vt:lpstr>
      <vt:lpstr>Theme1</vt:lpstr>
      <vt:lpstr>1_Theme1</vt:lpstr>
      <vt:lpstr>3_Blank Presentation</vt:lpstr>
      <vt:lpstr>2_Office Theme</vt:lpstr>
      <vt:lpstr>New England’s Changing Forests: Mapping Land Cover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Harvard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Plisinski, Joshua S</dc:creator>
  <cp:lastModifiedBy>FASDSM</cp:lastModifiedBy>
  <cp:revision>53</cp:revision>
  <dcterms:created xsi:type="dcterms:W3CDTF">2017-08-23T15:25:08Z</dcterms:created>
  <dcterms:modified xsi:type="dcterms:W3CDTF">2017-09-11T16:21:04Z</dcterms:modified>
</cp:coreProperties>
</file>