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9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0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1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2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  <p:sldMasterId id="2147483686" r:id="rId4"/>
    <p:sldMasterId id="2147483698" r:id="rId5"/>
    <p:sldMasterId id="2147483716" r:id="rId6"/>
    <p:sldMasterId id="2147483728" r:id="rId7"/>
    <p:sldMasterId id="2147483740" r:id="rId8"/>
    <p:sldMasterId id="2147483751" r:id="rId9"/>
    <p:sldMasterId id="2147483763" r:id="rId10"/>
    <p:sldMasterId id="2147483775" r:id="rId11"/>
    <p:sldMasterId id="2147483787" r:id="rId12"/>
    <p:sldMasterId id="2147483799" r:id="rId13"/>
  </p:sldMasterIdLst>
  <p:notesMasterIdLst>
    <p:notesMasterId r:id="rId63"/>
  </p:notesMasterIdLst>
  <p:sldIdLst>
    <p:sldId id="256" r:id="rId14"/>
    <p:sldId id="312" r:id="rId15"/>
    <p:sldId id="313" r:id="rId16"/>
    <p:sldId id="261" r:id="rId17"/>
    <p:sldId id="262" r:id="rId18"/>
    <p:sldId id="263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  <a:srgbClr val="663300"/>
    <a:srgbClr val="D8CF16"/>
    <a:srgbClr val="FFCC00"/>
    <a:srgbClr val="CCFF99"/>
    <a:srgbClr val="FFCCFF"/>
    <a:srgbClr val="FF99FF"/>
    <a:srgbClr val="CCECFF"/>
    <a:srgbClr val="66CC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69" autoAdjust="0"/>
    <p:restoredTop sz="94660"/>
  </p:normalViewPr>
  <p:slideViewPr>
    <p:cSldViewPr>
      <p:cViewPr varScale="1">
        <p:scale>
          <a:sx n="56" d="100"/>
          <a:sy n="56" d="100"/>
        </p:scale>
        <p:origin x="-1118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63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61" Type="http://schemas.openxmlformats.org/officeDocument/2006/relationships/slide" Target="slides/slide4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slide" Target="slides/slide47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slide" Target="slides/slide43.xml"/><Relationship Id="rId64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slide" Target="slides/slide46.xml"/><Relationship Id="rId67" Type="http://schemas.openxmlformats.org/officeDocument/2006/relationships/tableStyles" Target="tableStyles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slide" Target="slides/slide4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47040D-30B7-46B2-9C8A-C7E31088A5CD}" type="datetimeFigureOut">
              <a:rPr lang="en-US" smtClean="0"/>
              <a:t>3/29/2017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E8F857-2A90-40B1-A63B-C873E5838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94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8F857-2A90-40B1-A63B-C873E583871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602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Char char="-"/>
            </a:pPr>
            <a:r>
              <a:rPr lang="en" dirty="0"/>
              <a:t>For seven years, we have been tracking and recording data from leaf falling and leaf budding</a:t>
            </a:r>
            <a:r>
              <a:rPr lang="en" dirty="0" smtClean="0"/>
              <a:t>.</a:t>
            </a:r>
            <a:endParaRPr lang="en-US" dirty="0" smtClean="0"/>
          </a:p>
          <a:p>
            <a:pPr marL="457200" lvl="0" indent="-228600" rtl="0">
              <a:spcBef>
                <a:spcPts val="0"/>
              </a:spcBef>
              <a:buChar char="-"/>
            </a:pPr>
            <a:r>
              <a:rPr lang="en-US" dirty="0" smtClean="0"/>
              <a:t>EFSG first, then also AP Bio (Fall</a:t>
            </a:r>
            <a:r>
              <a:rPr lang="en-US" baseline="0" dirty="0" smtClean="0"/>
              <a:t> 2012 </a:t>
            </a:r>
            <a:r>
              <a:rPr lang="en-US" baseline="0" dirty="0" smtClean="0">
                <a:sym typeface="Wingdings"/>
              </a:rPr>
              <a:t>)</a:t>
            </a:r>
            <a:endParaRPr lang="en" dirty="0"/>
          </a:p>
          <a:p>
            <a:pPr marL="457200" lvl="0" indent="-228600" rtl="0">
              <a:spcBef>
                <a:spcPts val="0"/>
              </a:spcBef>
              <a:buChar char="-"/>
            </a:pPr>
            <a:r>
              <a:rPr lang="en-US" dirty="0" smtClean="0"/>
              <a:t>North Attleboro High School</a:t>
            </a:r>
          </a:p>
          <a:p>
            <a:pPr marL="457200" lvl="0" indent="-228600" rtl="0">
              <a:spcBef>
                <a:spcPts val="0"/>
              </a:spcBef>
              <a:buChar char="-"/>
            </a:pPr>
            <a:r>
              <a:rPr lang="en-US" dirty="0" smtClean="0"/>
              <a:t>AP Bio analyses</a:t>
            </a:r>
            <a:r>
              <a:rPr lang="en-US" baseline="0" dirty="0" smtClean="0"/>
              <a:t> – geographic or weather patterns</a:t>
            </a:r>
            <a:endParaRPr lang="en" dirty="0"/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2012-13</a:t>
            </a:r>
            <a:r>
              <a:rPr lang="en-US" baseline="0" dirty="0" smtClean="0"/>
              <a:t> AP Bio s</a:t>
            </a:r>
            <a:r>
              <a:rPr lang="en-US" dirty="0" smtClean="0"/>
              <a:t>tudents were able to</a:t>
            </a:r>
            <a:r>
              <a:rPr lang="en-US" baseline="0" dirty="0" smtClean="0"/>
              <a:t> meet Carolyn </a:t>
            </a:r>
            <a:r>
              <a:rPr lang="en-US" baseline="0" dirty="0" err="1" smtClean="0"/>
              <a:t>Polger</a:t>
            </a:r>
            <a:r>
              <a:rPr lang="en-US" baseline="0" dirty="0" smtClean="0"/>
              <a:t> (from Richard </a:t>
            </a:r>
            <a:r>
              <a:rPr lang="en-US" baseline="0" dirty="0" err="1" smtClean="0"/>
              <a:t>Primack’s</a:t>
            </a:r>
            <a:r>
              <a:rPr lang="en-US" baseline="0" dirty="0" smtClean="0"/>
              <a:t> group) who studied tree phenology in Concord for her doctoral research</a:t>
            </a:r>
            <a:endParaRPr lang="en-US" dirty="0" smtClean="0"/>
          </a:p>
          <a:p>
            <a:r>
              <a:rPr lang="en-US" dirty="0" smtClean="0"/>
              <a:t>Shift from Excel to Google Sheets</a:t>
            </a:r>
            <a:r>
              <a:rPr lang="en-US" baseline="0" dirty="0" smtClean="0"/>
              <a:t> for graphing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5281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Char char="-"/>
            </a:pPr>
            <a:r>
              <a:rPr lang="en" dirty="0"/>
              <a:t>Data collected over 7 years (and counting) so we are really interested to see how global warming and associated weather changes will affect </a:t>
            </a:r>
            <a:r>
              <a:rPr lang="en-US" dirty="0" smtClean="0"/>
              <a:t>tree</a:t>
            </a:r>
            <a:r>
              <a:rPr lang="en-US" baseline="0" dirty="0" smtClean="0"/>
              <a:t> phenology</a:t>
            </a:r>
          </a:p>
          <a:p>
            <a:pPr marL="457200" lvl="0" indent="-228600" rtl="0">
              <a:spcBef>
                <a:spcPts val="0"/>
              </a:spcBef>
              <a:buChar char="-"/>
            </a:pPr>
            <a:r>
              <a:rPr lang="en-US" baseline="0" dirty="0" smtClean="0"/>
              <a:t>Goal for 2017-18: create set of graphs for Introductory Biology students to analyze</a:t>
            </a: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Students checking for hemlock pests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Hemlock seeds in culture dish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Hemlock cone with seeds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Environmental Science students looking for hemlock cones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3000"/>
            </a:lvl1pPr>
            <a:lvl2pPr lvl="1">
              <a:spcBef>
                <a:spcPts val="0"/>
              </a:spcBef>
              <a:buSzPct val="100000"/>
              <a:defRPr sz="3000"/>
            </a:lvl2pPr>
            <a:lvl3pPr lvl="2">
              <a:spcBef>
                <a:spcPts val="0"/>
              </a:spcBef>
              <a:buSzPct val="100000"/>
              <a:defRPr sz="3000"/>
            </a:lvl3pPr>
            <a:lvl4pPr lvl="3">
              <a:spcBef>
                <a:spcPts val="0"/>
              </a:spcBef>
              <a:buSzPct val="100000"/>
              <a:defRPr sz="3000"/>
            </a:lvl4pPr>
            <a:lvl5pPr lvl="4">
              <a:spcBef>
                <a:spcPts val="0"/>
              </a:spcBef>
              <a:buSzPct val="100000"/>
              <a:defRPr sz="3000"/>
            </a:lvl5pPr>
            <a:lvl6pPr lvl="5">
              <a:spcBef>
                <a:spcPts val="0"/>
              </a:spcBef>
              <a:buSzPct val="100000"/>
              <a:defRPr sz="3000"/>
            </a:lvl6pPr>
            <a:lvl7pPr lvl="6">
              <a:spcBef>
                <a:spcPts val="0"/>
              </a:spcBef>
              <a:buSzPct val="100000"/>
              <a:defRPr sz="3000"/>
            </a:lvl7pPr>
            <a:lvl8pPr lvl="7">
              <a:spcBef>
                <a:spcPts val="0"/>
              </a:spcBef>
              <a:buSzPct val="100000"/>
              <a:defRPr sz="3000"/>
            </a:lvl8pPr>
            <a:lvl9pPr lvl="8">
              <a:spcBef>
                <a:spcPts val="0"/>
              </a:spcBef>
              <a:buSzPct val="100000"/>
              <a:defRPr sz="30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311700" y="1865865"/>
            <a:ext cx="2808000" cy="3713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2210540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/>
        </p:nvSpPr>
        <p:spPr>
          <a:xfrm>
            <a:off x="0" y="6727600"/>
            <a:ext cx="9144000" cy="13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5878800" cy="5454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5515649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/>
          <p:nvPr/>
        </p:nvSpPr>
        <p:spPr>
          <a:xfrm>
            <a:off x="4572000" y="-33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cxnSp>
        <p:nvCxnSpPr>
          <p:cNvPr id="43" name="Shape 43"/>
          <p:cNvCxnSpPr/>
          <p:nvPr/>
        </p:nvCxnSpPr>
        <p:spPr>
          <a:xfrm>
            <a:off x="5029675" y="59940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" name="Shape 44"/>
          <p:cNvSpPr txBox="1">
            <a:spLocks noGrp="1"/>
          </p:cNvSpPr>
          <p:nvPr>
            <p:ph type="title"/>
          </p:nvPr>
        </p:nvSpPr>
        <p:spPr>
          <a:xfrm>
            <a:off x="265500" y="1239033"/>
            <a:ext cx="4045200" cy="2381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Clr>
                <a:schemeClr val="lt2"/>
              </a:buClr>
              <a:defRPr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buClr>
                <a:schemeClr val="lt2"/>
              </a:buClr>
              <a:defRPr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buClr>
                <a:schemeClr val="lt2"/>
              </a:buClr>
              <a:defRPr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buClr>
                <a:schemeClr val="lt2"/>
              </a:buClr>
              <a:defRPr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buClr>
                <a:schemeClr val="lt2"/>
              </a:buClr>
              <a:defRPr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buClr>
                <a:schemeClr val="lt2"/>
              </a:buClr>
              <a:defRPr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buClr>
                <a:schemeClr val="lt2"/>
              </a:buClr>
              <a:defRPr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buClr>
                <a:schemeClr val="lt2"/>
              </a:buClr>
              <a:defRPr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buClr>
                <a:schemeClr val="lt2"/>
              </a:buClr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subTitle" idx="1"/>
          </p:nvPr>
        </p:nvSpPr>
        <p:spPr>
          <a:xfrm>
            <a:off x="265500" y="3692000"/>
            <a:ext cx="4045200" cy="2098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2"/>
          </p:nvPr>
        </p:nvSpPr>
        <p:spPr>
          <a:xfrm>
            <a:off x="4939500" y="965600"/>
            <a:ext cx="3837000" cy="4926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>
                <a:solidFill>
                  <a:srgbClr val="FFFFFF"/>
                </a:solidFill>
              </a:rPr>
              <a:pPr/>
              <a:t>‹#›</a:t>
            </a:fld>
            <a:endParaRPr lang="e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22497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body" idx="1"/>
          </p:nvPr>
        </p:nvSpPr>
        <p:spPr>
          <a:xfrm>
            <a:off x="319500" y="5625233"/>
            <a:ext cx="5998800" cy="798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0045097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/>
          <p:nvPr/>
        </p:nvSpPr>
        <p:spPr>
          <a:xfrm>
            <a:off x="0" y="6727600"/>
            <a:ext cx="9144000" cy="13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title"/>
          </p:nvPr>
        </p:nvSpPr>
        <p:spPr>
          <a:xfrm>
            <a:off x="311700" y="1276167"/>
            <a:ext cx="8520600" cy="2838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Clr>
                <a:schemeClr val="lt2"/>
              </a:buClr>
              <a:buSzPct val="100000"/>
              <a:defRPr sz="16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buClr>
                <a:schemeClr val="lt2"/>
              </a:buClr>
              <a:buSzPct val="100000"/>
              <a:defRPr sz="160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buClr>
                <a:schemeClr val="lt2"/>
              </a:buClr>
              <a:buSzPct val="100000"/>
              <a:defRPr sz="160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buClr>
                <a:schemeClr val="lt2"/>
              </a:buClr>
              <a:buSzPct val="100000"/>
              <a:defRPr sz="160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buClr>
                <a:schemeClr val="lt2"/>
              </a:buClr>
              <a:buSzPct val="100000"/>
              <a:defRPr sz="160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buClr>
                <a:schemeClr val="lt2"/>
              </a:buClr>
              <a:buSzPct val="100000"/>
              <a:defRPr sz="160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buClr>
                <a:schemeClr val="lt2"/>
              </a:buClr>
              <a:buSzPct val="100000"/>
              <a:defRPr sz="160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buClr>
                <a:schemeClr val="lt2"/>
              </a:buClr>
              <a:buSzPct val="100000"/>
              <a:defRPr sz="160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buClr>
                <a:schemeClr val="lt2"/>
              </a:buClr>
              <a:buSzPct val="100000"/>
              <a:defRPr sz="160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>
            <a:off x="311700" y="4216000"/>
            <a:ext cx="8520600" cy="1428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9536946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2171858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8C272-575D-4258-B698-C49227E975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42360-3709-4BC6-BB96-52AC8A8A86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3063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8C272-575D-4258-B698-C49227E975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42360-3709-4BC6-BB96-52AC8A8A86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39261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5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7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8C272-575D-4258-B698-C49227E975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42360-3709-4BC6-BB96-52AC8A8A86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14719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8C272-575D-4258-B698-C49227E975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42360-3709-4BC6-BB96-52AC8A8A86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05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8C272-575D-4258-B698-C49227E975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42360-3709-4BC6-BB96-52AC8A8A86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62035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8C272-575D-4258-B698-C49227E975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42360-3709-4BC6-BB96-52AC8A8A86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49434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8C272-575D-4258-B698-C49227E975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42360-3709-4BC6-BB96-52AC8A8A86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35688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8C272-575D-4258-B698-C49227E975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42360-3709-4BC6-BB96-52AC8A8A86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87017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3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8C272-575D-4258-B698-C49227E975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42360-3709-4BC6-BB96-52AC8A8A86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63344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8C272-575D-4258-B698-C49227E975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42360-3709-4BC6-BB96-52AC8A8A86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77107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8C272-575D-4258-B698-C49227E975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42360-3709-4BC6-BB96-52AC8A8A86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56709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17235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12996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0727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9038470"/>
      </p:ext>
    </p:extLst>
  </p:cSld>
  <p:clrMapOvr>
    <a:masterClrMapping/>
  </p:clrMapOvr>
  <p:transition spd="med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71191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92753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50502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00981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31929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30862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67205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57022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B8922-C96D-4B71-BD3D-A7058C64A9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AEA16-F344-439E-9DA4-F033AF3E6C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56339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B8922-C96D-4B71-BD3D-A7058C64A9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AEA16-F344-439E-9DA4-F033AF3E6C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601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>
            <a:spLocks noGrp="1"/>
          </p:cNvSpPr>
          <p:nvPr>
            <p:ph type="title"/>
          </p:nvPr>
        </p:nvSpPr>
        <p:spPr>
          <a:xfrm>
            <a:off x="629850" y="365124"/>
            <a:ext cx="7886699" cy="13255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body" idx="3"/>
          </p:nvPr>
        </p:nvSpPr>
        <p:spPr>
          <a:xfrm>
            <a:off x="4629151" y="1681163"/>
            <a:ext cx="3887390" cy="8239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body" idx="4"/>
          </p:nvPr>
        </p:nvSpPr>
        <p:spPr>
          <a:xfrm>
            <a:off x="4629151" y="2505075"/>
            <a:ext cx="3887390" cy="3684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dt" idx="10"/>
          </p:nvPr>
        </p:nvSpPr>
        <p:spPr>
          <a:xfrm>
            <a:off x="628665" y="6356376"/>
            <a:ext cx="20573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ft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6457965" y="6356376"/>
            <a:ext cx="20573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544168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B8922-C96D-4B71-BD3D-A7058C64A9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AEA16-F344-439E-9DA4-F033AF3E6C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277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B8922-C96D-4B71-BD3D-A7058C64A9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AEA16-F344-439E-9DA4-F033AF3E6C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13338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B8922-C96D-4B71-BD3D-A7058C64A9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AEA16-F344-439E-9DA4-F033AF3E6C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92979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B8922-C96D-4B71-BD3D-A7058C64A9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AEA16-F344-439E-9DA4-F033AF3E6C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19256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B8922-C96D-4B71-BD3D-A7058C64A9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AEA16-F344-439E-9DA4-F033AF3E6C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29654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B8922-C96D-4B71-BD3D-A7058C64A9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AEA16-F344-439E-9DA4-F033AF3E6C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61968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B8922-C96D-4B71-BD3D-A7058C64A9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AEA16-F344-439E-9DA4-F033AF3E6C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95964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B8922-C96D-4B71-BD3D-A7058C64A9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AEA16-F344-439E-9DA4-F033AF3E6C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48340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B8922-C96D-4B71-BD3D-A7058C64A9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AEA16-F344-439E-9DA4-F033AF3E6C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37239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1451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628665" y="365124"/>
            <a:ext cx="7886699" cy="13255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dt" idx="10"/>
          </p:nvPr>
        </p:nvSpPr>
        <p:spPr>
          <a:xfrm>
            <a:off x="628665" y="6356376"/>
            <a:ext cx="20573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ft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6457965" y="6356376"/>
            <a:ext cx="20573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407737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78835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67211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55892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0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10439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15212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42095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6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95554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2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5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60351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77129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3435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ubTitle" idx="1"/>
          </p:nvPr>
        </p:nvSpPr>
        <p:spPr>
          <a:xfrm>
            <a:off x="1143000" y="3602064"/>
            <a:ext cx="6858000" cy="16557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dt" idx="10"/>
          </p:nvPr>
        </p:nvSpPr>
        <p:spPr>
          <a:xfrm>
            <a:off x="628665" y="6356376"/>
            <a:ext cx="20573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ft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6457965" y="6356376"/>
            <a:ext cx="20573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460787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070056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628665" y="365124"/>
            <a:ext cx="7886699" cy="13255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628665" y="1825625"/>
            <a:ext cx="7886699" cy="43513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dt" idx="10"/>
          </p:nvPr>
        </p:nvSpPr>
        <p:spPr>
          <a:xfrm>
            <a:off x="628665" y="6356376"/>
            <a:ext cx="20573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ft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6457965" y="6356376"/>
            <a:ext cx="20573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61387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>
            <a:spLocks noGrp="1"/>
          </p:cNvSpPr>
          <p:nvPr>
            <p:ph type="title"/>
          </p:nvPr>
        </p:nvSpPr>
        <p:spPr>
          <a:xfrm>
            <a:off x="623902" y="1709765"/>
            <a:ext cx="7886699" cy="2852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1"/>
          </p:nvPr>
        </p:nvSpPr>
        <p:spPr>
          <a:xfrm>
            <a:off x="623902" y="4589488"/>
            <a:ext cx="7886699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dt" idx="10"/>
          </p:nvPr>
        </p:nvSpPr>
        <p:spPr>
          <a:xfrm>
            <a:off x="628665" y="6356376"/>
            <a:ext cx="20573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ft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6457965" y="6356376"/>
            <a:ext cx="20573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10026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628665" y="365124"/>
            <a:ext cx="7886699" cy="13255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dt" idx="10"/>
          </p:nvPr>
        </p:nvSpPr>
        <p:spPr>
          <a:xfrm>
            <a:off x="628665" y="6356376"/>
            <a:ext cx="20573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ft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6457965" y="6356376"/>
            <a:ext cx="20573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11627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628665" y="6356376"/>
            <a:ext cx="20573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6457965" y="6356376"/>
            <a:ext cx="20573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059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title"/>
          </p:nvPr>
        </p:nvSpPr>
        <p:spPr>
          <a:xfrm>
            <a:off x="629841" y="457226"/>
            <a:ext cx="2949178" cy="160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3887391" y="987425"/>
            <a:ext cx="4629149" cy="48736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254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508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body" idx="2"/>
          </p:nvPr>
        </p:nvSpPr>
        <p:spPr>
          <a:xfrm>
            <a:off x="629841" y="2057401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dt" idx="10"/>
          </p:nvPr>
        </p:nvSpPr>
        <p:spPr>
          <a:xfrm>
            <a:off x="628665" y="6356376"/>
            <a:ext cx="20573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ft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6457965" y="6356376"/>
            <a:ext cx="20573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82303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629841" y="457226"/>
            <a:ext cx="2949178" cy="160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3" name="Shape 63"/>
          <p:cNvSpPr>
            <a:spLocks noGrp="1"/>
          </p:cNvSpPr>
          <p:nvPr>
            <p:ph type="pic" idx="2"/>
          </p:nvPr>
        </p:nvSpPr>
        <p:spPr>
          <a:xfrm>
            <a:off x="3887391" y="987425"/>
            <a:ext cx="4629149" cy="48736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29841" y="2057401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dt" idx="10"/>
          </p:nvPr>
        </p:nvSpPr>
        <p:spPr>
          <a:xfrm>
            <a:off x="628665" y="6356376"/>
            <a:ext cx="20573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ft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sldNum" idx="12"/>
          </p:nvPr>
        </p:nvSpPr>
        <p:spPr>
          <a:xfrm>
            <a:off x="6457965" y="6356376"/>
            <a:ext cx="20573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60349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628665" y="365124"/>
            <a:ext cx="7886699" cy="13255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 rot="5400000">
            <a:off x="2396341" y="57954"/>
            <a:ext cx="4351339" cy="7886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dt" idx="10"/>
          </p:nvPr>
        </p:nvSpPr>
        <p:spPr>
          <a:xfrm>
            <a:off x="628665" y="6356376"/>
            <a:ext cx="20573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ft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sldNum" idx="12"/>
          </p:nvPr>
        </p:nvSpPr>
        <p:spPr>
          <a:xfrm>
            <a:off x="6457965" y="6356376"/>
            <a:ext cx="20573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44415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 rot="5400000">
            <a:off x="4623604" y="2285220"/>
            <a:ext cx="5811839" cy="19716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 rot="5400000">
            <a:off x="623105" y="370683"/>
            <a:ext cx="5811839" cy="58007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dt" idx="10"/>
          </p:nvPr>
        </p:nvSpPr>
        <p:spPr>
          <a:xfrm>
            <a:off x="628665" y="6356376"/>
            <a:ext cx="20573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ft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sldNum" idx="12"/>
          </p:nvPr>
        </p:nvSpPr>
        <p:spPr>
          <a:xfrm>
            <a:off x="6457965" y="6356376"/>
            <a:ext cx="20573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35272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1524815" y="896807"/>
            <a:ext cx="1081625" cy="1499932"/>
          </a:xfrm>
          <a:custGeom>
            <a:avLst/>
            <a:gdLst/>
            <a:ahLst/>
            <a:cxnLst/>
            <a:rect l="0" t="0" r="0" b="0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accent5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1" name="Shape 11"/>
          <p:cNvSpPr/>
          <p:nvPr/>
        </p:nvSpPr>
        <p:spPr>
          <a:xfrm rot="10800000">
            <a:off x="6537577" y="4457259"/>
            <a:ext cx="1081625" cy="1499933"/>
          </a:xfrm>
          <a:custGeom>
            <a:avLst/>
            <a:gdLst/>
            <a:ahLst/>
            <a:cxnLst/>
            <a:rect l="0" t="0" r="0" b="0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accent5"/>
            </a:solidFill>
            <a:prstDash val="solid"/>
            <a:miter/>
            <a:headEnd type="none" w="med" len="med"/>
            <a:tailEnd type="none" w="med" len="med"/>
          </a:ln>
        </p:spPr>
      </p:sp>
      <p:cxnSp>
        <p:nvCxnSpPr>
          <p:cNvPr id="12" name="Shape 12"/>
          <p:cNvCxnSpPr/>
          <p:nvPr/>
        </p:nvCxnSpPr>
        <p:spPr>
          <a:xfrm>
            <a:off x="4359601" y="3756617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" name="Shape 13"/>
          <p:cNvSpPr txBox="1">
            <a:spLocks noGrp="1"/>
          </p:cNvSpPr>
          <p:nvPr>
            <p:ph type="ctrTitle"/>
          </p:nvPr>
        </p:nvSpPr>
        <p:spPr>
          <a:xfrm>
            <a:off x="1680301" y="1585259"/>
            <a:ext cx="5783400" cy="19431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000"/>
            </a:lvl1pPr>
            <a:lvl2pPr lvl="1" algn="ctr">
              <a:spcBef>
                <a:spcPts val="0"/>
              </a:spcBef>
              <a:buSzPct val="100000"/>
              <a:defRPr sz="4000"/>
            </a:lvl2pPr>
            <a:lvl3pPr lvl="2" algn="ctr">
              <a:spcBef>
                <a:spcPts val="0"/>
              </a:spcBef>
              <a:buSzPct val="100000"/>
              <a:defRPr sz="4000"/>
            </a:lvl3pPr>
            <a:lvl4pPr lvl="3" algn="ctr">
              <a:spcBef>
                <a:spcPts val="0"/>
              </a:spcBef>
              <a:buSzPct val="100000"/>
              <a:defRPr sz="4000"/>
            </a:lvl4pPr>
            <a:lvl5pPr lvl="4" algn="ctr">
              <a:spcBef>
                <a:spcPts val="0"/>
              </a:spcBef>
              <a:buSzPct val="100000"/>
              <a:defRPr sz="4000"/>
            </a:lvl5pPr>
            <a:lvl6pPr lvl="5" algn="ctr">
              <a:spcBef>
                <a:spcPts val="0"/>
              </a:spcBef>
              <a:buSzPct val="100000"/>
              <a:defRPr sz="4000"/>
            </a:lvl6pPr>
            <a:lvl7pPr lvl="6" algn="ctr">
              <a:spcBef>
                <a:spcPts val="0"/>
              </a:spcBef>
              <a:buSzPct val="100000"/>
              <a:defRPr sz="4000"/>
            </a:lvl7pPr>
            <a:lvl8pPr lvl="7" algn="ctr">
              <a:spcBef>
                <a:spcPts val="0"/>
              </a:spcBef>
              <a:buSzPct val="100000"/>
              <a:defRPr sz="4000"/>
            </a:lvl8pPr>
            <a:lvl9pPr lvl="8" algn="ctr">
              <a:spcBef>
                <a:spcPts val="0"/>
              </a:spcBef>
              <a:buSzPct val="100000"/>
              <a:defRPr sz="4000"/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ubTitle" idx="1"/>
          </p:nvPr>
        </p:nvSpPr>
        <p:spPr>
          <a:xfrm>
            <a:off x="1680301" y="4065933"/>
            <a:ext cx="5783400" cy="1212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439499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hape 17"/>
          <p:cNvCxnSpPr/>
          <p:nvPr/>
        </p:nvCxnSpPr>
        <p:spPr>
          <a:xfrm>
            <a:off x="4359601" y="3756617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480750" y="2353267"/>
            <a:ext cx="8222100" cy="1210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800"/>
            </a:lvl1pPr>
            <a:lvl2pPr lvl="1" algn="ctr">
              <a:spcBef>
                <a:spcPts val="0"/>
              </a:spcBef>
              <a:buSzPct val="100000"/>
              <a:defRPr sz="4800"/>
            </a:lvl2pPr>
            <a:lvl3pPr lvl="2" algn="ctr">
              <a:spcBef>
                <a:spcPts val="0"/>
              </a:spcBef>
              <a:buSzPct val="100000"/>
              <a:defRPr sz="4800"/>
            </a:lvl3pPr>
            <a:lvl4pPr lvl="3" algn="ctr">
              <a:spcBef>
                <a:spcPts val="0"/>
              </a:spcBef>
              <a:buSzPct val="100000"/>
              <a:defRPr sz="4800"/>
            </a:lvl4pPr>
            <a:lvl5pPr lvl="4" algn="ctr">
              <a:spcBef>
                <a:spcPts val="0"/>
              </a:spcBef>
              <a:buSzPct val="100000"/>
              <a:defRPr sz="4800"/>
            </a:lvl5pPr>
            <a:lvl6pPr lvl="5" algn="ctr">
              <a:spcBef>
                <a:spcPts val="0"/>
              </a:spcBef>
              <a:buSzPct val="100000"/>
              <a:defRPr sz="4800"/>
            </a:lvl6pPr>
            <a:lvl7pPr lvl="6" algn="ctr">
              <a:spcBef>
                <a:spcPts val="0"/>
              </a:spcBef>
              <a:buSzPct val="100000"/>
              <a:defRPr sz="4800"/>
            </a:lvl7pPr>
            <a:lvl8pPr lvl="7" algn="ctr">
              <a:spcBef>
                <a:spcPts val="0"/>
              </a:spcBef>
              <a:buSzPct val="100000"/>
              <a:defRPr sz="4800"/>
            </a:lvl8pPr>
            <a:lvl9pPr lvl="8" algn="ctr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299952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hape 21"/>
          <p:cNvCxnSpPr/>
          <p:nvPr/>
        </p:nvCxnSpPr>
        <p:spPr>
          <a:xfrm>
            <a:off x="492562" y="1680377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387900" y="610700"/>
            <a:ext cx="8368200" cy="9148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387900" y="1986432"/>
            <a:ext cx="8368200" cy="410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727629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hape 26"/>
          <p:cNvCxnSpPr/>
          <p:nvPr/>
        </p:nvCxnSpPr>
        <p:spPr>
          <a:xfrm>
            <a:off x="492562" y="1680377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387900" y="610700"/>
            <a:ext cx="8368200" cy="9148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387900" y="1986433"/>
            <a:ext cx="3999900" cy="410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2"/>
          </p:nvPr>
        </p:nvSpPr>
        <p:spPr>
          <a:xfrm>
            <a:off x="4756200" y="1986433"/>
            <a:ext cx="3999900" cy="410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29849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>
            <a:spLocks noGrp="1"/>
          </p:cNvSpPr>
          <p:nvPr>
            <p:ph type="title"/>
          </p:nvPr>
        </p:nvSpPr>
        <p:spPr>
          <a:xfrm>
            <a:off x="387900" y="610700"/>
            <a:ext cx="8368200" cy="9148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843005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Shape 35"/>
          <p:cNvCxnSpPr/>
          <p:nvPr/>
        </p:nvCxnSpPr>
        <p:spPr>
          <a:xfrm>
            <a:off x="489218" y="1883035"/>
            <a:ext cx="3315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387900" y="740800"/>
            <a:ext cx="2808000" cy="1007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387900" y="2125367"/>
            <a:ext cx="2808000" cy="3574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18290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>
            <a:spLocks noGrp="1"/>
          </p:cNvSpPr>
          <p:nvPr>
            <p:ph type="title"/>
          </p:nvPr>
        </p:nvSpPr>
        <p:spPr>
          <a:xfrm>
            <a:off x="490250" y="701800"/>
            <a:ext cx="5618700" cy="5454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559876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/>
        </p:nvSpPr>
        <p:spPr>
          <a:xfrm>
            <a:off x="4572000" y="-100"/>
            <a:ext cx="4572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cxnSp>
        <p:nvCxnSpPr>
          <p:cNvPr id="44" name="Shape 44"/>
          <p:cNvCxnSpPr/>
          <p:nvPr/>
        </p:nvCxnSpPr>
        <p:spPr>
          <a:xfrm>
            <a:off x="5029675" y="5994004"/>
            <a:ext cx="540900" cy="0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265500" y="1612100"/>
            <a:ext cx="4045200" cy="2008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3800"/>
            </a:lvl1pPr>
            <a:lvl2pPr lvl="1" algn="ctr">
              <a:spcBef>
                <a:spcPts val="0"/>
              </a:spcBef>
              <a:buSzPct val="100000"/>
              <a:defRPr sz="3800"/>
            </a:lvl2pPr>
            <a:lvl3pPr lvl="2" algn="ctr">
              <a:spcBef>
                <a:spcPts val="0"/>
              </a:spcBef>
              <a:buSzPct val="100000"/>
              <a:defRPr sz="3800"/>
            </a:lvl3pPr>
            <a:lvl4pPr lvl="3" algn="ctr">
              <a:spcBef>
                <a:spcPts val="0"/>
              </a:spcBef>
              <a:buSzPct val="100000"/>
              <a:defRPr sz="3800"/>
            </a:lvl4pPr>
            <a:lvl5pPr lvl="4" algn="ctr">
              <a:spcBef>
                <a:spcPts val="0"/>
              </a:spcBef>
              <a:buSzPct val="100000"/>
              <a:defRPr sz="3800"/>
            </a:lvl5pPr>
            <a:lvl6pPr lvl="5" algn="ctr">
              <a:spcBef>
                <a:spcPts val="0"/>
              </a:spcBef>
              <a:buSzPct val="100000"/>
              <a:defRPr sz="3800"/>
            </a:lvl6pPr>
            <a:lvl7pPr lvl="6" algn="ctr">
              <a:spcBef>
                <a:spcPts val="0"/>
              </a:spcBef>
              <a:buSzPct val="100000"/>
              <a:defRPr sz="3800"/>
            </a:lvl7pPr>
            <a:lvl8pPr lvl="7" algn="ctr">
              <a:spcBef>
                <a:spcPts val="0"/>
              </a:spcBef>
              <a:buSzPct val="100000"/>
              <a:defRPr sz="3800"/>
            </a:lvl8pPr>
            <a:lvl9pPr lvl="8" algn="ctr">
              <a:spcBef>
                <a:spcPts val="0"/>
              </a:spcBef>
              <a:buSzPct val="100000"/>
              <a:defRPr sz="38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subTitle" idx="1"/>
          </p:nvPr>
        </p:nvSpPr>
        <p:spPr>
          <a:xfrm>
            <a:off x="265500" y="3692000"/>
            <a:ext cx="4045200" cy="1794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2"/>
          </p:nvPr>
        </p:nvSpPr>
        <p:spPr>
          <a:xfrm>
            <a:off x="4939500" y="965600"/>
            <a:ext cx="3837000" cy="4926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955020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319500" y="5644967"/>
            <a:ext cx="5998800" cy="798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Roboto Slab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272270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/>
          <p:nvPr/>
        </p:nvSpPr>
        <p:spPr>
          <a:xfrm>
            <a:off x="150" y="6769100"/>
            <a:ext cx="9143700" cy="88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387900" y="1536600"/>
            <a:ext cx="8368200" cy="20512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2pPr>
            <a:lvl3pPr lvl="2"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3pPr>
            <a:lvl4pPr lvl="3"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4pPr>
            <a:lvl5pPr lvl="4"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5pPr>
            <a:lvl6pPr lvl="5"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6pPr>
            <a:lvl7pPr lvl="6"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7pPr>
            <a:lvl8pPr lvl="7"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8pPr>
            <a:lvl9pPr lvl="8"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387900" y="3892600"/>
            <a:ext cx="8368200" cy="1428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711286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014776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75"/>
            <a:ext cx="2133600" cy="365125"/>
          </a:xfrm>
          <a:prstGeom prst="rect">
            <a:avLst/>
          </a:prstGeom>
        </p:spPr>
        <p:txBody>
          <a:bodyPr/>
          <a:lstStyle/>
          <a:p>
            <a:fld id="{9E8813E0-EBA5-3844-9DFA-E74829EF57D3}" type="datetimeFigureOut">
              <a:rPr lang="en-US" smtClean="0"/>
              <a:t>3/29/2017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7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049AC-04B0-954F-8C32-74BA9F3096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1302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8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085183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747511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034779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93224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711850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073404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188747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391838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460427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474833"/>
            <a:ext cx="8520600" cy="2618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504175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1782019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2700" y="21"/>
            <a:ext cx="9173370" cy="6856215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19300" y="1871156"/>
            <a:ext cx="5111752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9300" y="3657617"/>
            <a:ext cx="5111752" cy="1320803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87425" y="5037663"/>
            <a:ext cx="673100" cy="279400"/>
          </a:xfrm>
        </p:spPr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3/29/2017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19298" y="5037663"/>
            <a:ext cx="3910976" cy="279400"/>
          </a:xfr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17690" y="5037663"/>
            <a:ext cx="413375" cy="279400"/>
          </a:xfrm>
        </p:spPr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302" y="3522131"/>
            <a:ext cx="511175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3191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047127" y="2421467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>
                <a:solidFill>
                  <a:prstClr val="black"/>
                </a:solidFill>
              </a:rPr>
              <a:pPr/>
              <a:t>3/29/2017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886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302" y="1752625"/>
            <a:ext cx="6119016" cy="1822515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1302" y="3846077"/>
            <a:ext cx="6119018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3/29/2017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509545" y="3710585"/>
            <a:ext cx="612253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6914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0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047127" y="2421467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3836" y="2560320"/>
            <a:ext cx="3538728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6008" y="2560320"/>
            <a:ext cx="3538728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>
                <a:solidFill>
                  <a:prstClr val="black"/>
                </a:solidFill>
              </a:rPr>
              <a:pPr/>
              <a:t>3/29/2017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1088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0" y="2658554"/>
            <a:ext cx="3538728" cy="576263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71550" y="3243288"/>
            <a:ext cx="3538728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5503" y="2658554"/>
            <a:ext cx="3538728" cy="576263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5503" y="3243288"/>
            <a:ext cx="3538728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3/29/2017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047127" y="2421467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715846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3/29/2017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047127" y="2421467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138044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3/29/2017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7689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0373" y="1388535"/>
            <a:ext cx="278884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2" y="982145"/>
            <a:ext cx="4102100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0373" y="3031066"/>
            <a:ext cx="2788841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3/29/2017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047127" y="2912533"/>
            <a:ext cx="26358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403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49" y="1883832"/>
            <a:ext cx="4681362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71125" y="1041400"/>
            <a:ext cx="2297510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1549" y="3255432"/>
            <a:ext cx="4681362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3/29/2017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16228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4815435"/>
            <a:ext cx="7207250" cy="566739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1073" y="1041424"/>
            <a:ext cx="7579479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1551" y="5382153"/>
            <a:ext cx="7207250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3/29/2017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87986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7906" y="982133"/>
            <a:ext cx="7194549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7906" y="4343425"/>
            <a:ext cx="7194549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3/29/2017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047127" y="4140199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034643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74" y="982133"/>
            <a:ext cx="6972299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256110" y="3352800"/>
            <a:ext cx="66294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4343425"/>
            <a:ext cx="7207250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3/29/2017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6510" y="879961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950200" y="2827871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 defTabSz="457200"/>
            <a:r>
              <a:rPr lang="en-US" sz="80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047127" y="4140199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499479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5" y="3308581"/>
            <a:ext cx="7207251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5" y="4777381"/>
            <a:ext cx="7207251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3/29/2017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979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74" y="982133"/>
            <a:ext cx="6972299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971555" y="3639312"/>
            <a:ext cx="7207251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5" y="4529667"/>
            <a:ext cx="7207251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3/29/2017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6510" y="879961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50200" y="2599261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 defTabSz="457200"/>
            <a:r>
              <a:rPr lang="en-US" sz="80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047127" y="34290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171199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982133"/>
            <a:ext cx="7207250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971555" y="3630168"/>
            <a:ext cx="7207251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64" y="4470425"/>
            <a:ext cx="7207253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3/29/2017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047127" y="34290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792644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3/29/2017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047127" y="2421467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594138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9532" y="982145"/>
            <a:ext cx="1418171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1563" y="982136"/>
            <a:ext cx="5574769" cy="4893735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3/29/2017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6647918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660559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57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2BF1-C189-423C-98F4-94E606423F8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3E380-77BB-4441-9A85-71547EB824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52340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2BF1-C189-423C-98F4-94E606423F8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3E380-77BB-4441-9A85-71547EB824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05179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6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85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2BF1-C189-423C-98F4-94E606423F8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3E380-77BB-4441-9A85-71547EB824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0255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2BF1-C189-423C-98F4-94E606423F8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3E380-77BB-4441-9A85-71547EB824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69435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2BF1-C189-423C-98F4-94E606423F8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3E380-77BB-4441-9A85-71547EB824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60049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2BF1-C189-423C-98F4-94E606423F8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3E380-77BB-4441-9A85-71547EB824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589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2BF1-C189-423C-98F4-94E606423F8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3E380-77BB-4441-9A85-71547EB824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56276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4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2BF1-C189-423C-98F4-94E606423F8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3E380-77BB-4441-9A85-71547EB824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72544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4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2BF1-C189-423C-98F4-94E606423F8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3E380-77BB-4441-9A85-71547EB824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28746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2BF1-C189-423C-98F4-94E606423F8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3E380-77BB-4441-9A85-71547EB824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70750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46"/>
            <a:ext cx="1971675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46"/>
            <a:ext cx="5800725" cy="58118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2BF1-C189-423C-98F4-94E606423F8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3E380-77BB-4441-9A85-71547EB824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97050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ubTitle" idx="1"/>
          </p:nvPr>
        </p:nvSpPr>
        <p:spPr>
          <a:xfrm>
            <a:off x="1371612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640"/>
              </a:spcBef>
              <a:buClr>
                <a:srgbClr val="888888"/>
              </a:buClr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spcBef>
                <a:spcPts val="560"/>
              </a:spcBef>
              <a:buClr>
                <a:srgbClr val="888888"/>
              </a:buClr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spcBef>
                <a:spcPts val="480"/>
              </a:spcBef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dt" idx="10"/>
          </p:nvPr>
        </p:nvSpPr>
        <p:spPr>
          <a:xfrm>
            <a:off x="457212" y="6356371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ftr" idx="11"/>
          </p:nvPr>
        </p:nvSpPr>
        <p:spPr>
          <a:xfrm>
            <a:off x="3124200" y="635637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6553212" y="6356371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139046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dt" idx="10"/>
          </p:nvPr>
        </p:nvSpPr>
        <p:spPr>
          <a:xfrm>
            <a:off x="457212" y="6356371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ftr" idx="11"/>
          </p:nvPr>
        </p:nvSpPr>
        <p:spPr>
          <a:xfrm>
            <a:off x="3124200" y="635637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xfrm>
            <a:off x="6553212" y="6356371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124928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722312" y="4406921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360"/>
              </a:spcBef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2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dt" idx="10"/>
          </p:nvPr>
        </p:nvSpPr>
        <p:spPr>
          <a:xfrm>
            <a:off x="457212" y="6356371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ftr" idx="11"/>
          </p:nvPr>
        </p:nvSpPr>
        <p:spPr>
          <a:xfrm>
            <a:off x="3124200" y="635637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6553212" y="6356371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99212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457211" y="1600206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3335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2"/>
          </p:nvPr>
        </p:nvSpPr>
        <p:spPr>
          <a:xfrm>
            <a:off x="4648212" y="1600206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3335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dt" idx="10"/>
          </p:nvPr>
        </p:nvSpPr>
        <p:spPr>
          <a:xfrm>
            <a:off x="457212" y="6356371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ftr" idx="11"/>
          </p:nvPr>
        </p:nvSpPr>
        <p:spPr>
          <a:xfrm>
            <a:off x="3124200" y="635637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6553212" y="6356371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324381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457202" y="1535112"/>
            <a:ext cx="4040187" cy="6397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57202" y="2174876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4"/>
          </p:nvPr>
        </p:nvSpPr>
        <p:spPr>
          <a:xfrm>
            <a:off x="4645025" y="2174876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dt" idx="10"/>
          </p:nvPr>
        </p:nvSpPr>
        <p:spPr>
          <a:xfrm>
            <a:off x="457212" y="6356371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ftr" idx="11"/>
          </p:nvPr>
        </p:nvSpPr>
        <p:spPr>
          <a:xfrm>
            <a:off x="3124200" y="635637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6553212" y="6356371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9992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6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dt" idx="10"/>
          </p:nvPr>
        </p:nvSpPr>
        <p:spPr>
          <a:xfrm>
            <a:off x="457212" y="6356371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ftr" idx="11"/>
          </p:nvPr>
        </p:nvSpPr>
        <p:spPr>
          <a:xfrm>
            <a:off x="3124200" y="635637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6553212" y="6356371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617390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457212" y="6356371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3124200" y="635637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6553212" y="6356371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097607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title"/>
          </p:nvPr>
        </p:nvSpPr>
        <p:spPr>
          <a:xfrm>
            <a:off x="457202" y="273072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3575050" y="273051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body" idx="2"/>
          </p:nvPr>
        </p:nvSpPr>
        <p:spPr>
          <a:xfrm>
            <a:off x="457202" y="1435103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dt" idx="10"/>
          </p:nvPr>
        </p:nvSpPr>
        <p:spPr>
          <a:xfrm>
            <a:off x="457212" y="6356371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ftr" idx="11"/>
          </p:nvPr>
        </p:nvSpPr>
        <p:spPr>
          <a:xfrm>
            <a:off x="3124200" y="635637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6553212" y="6356371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644959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1792300" y="4800621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3" name="Shape 63"/>
          <p:cNvSpPr>
            <a:spLocks noGrp="1"/>
          </p:cNvSpPr>
          <p:nvPr>
            <p:ph type="pic" idx="2"/>
          </p:nvPr>
        </p:nvSpPr>
        <p:spPr>
          <a:xfrm>
            <a:off x="1792300" y="612775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56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1792300" y="5367358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dt" idx="10"/>
          </p:nvPr>
        </p:nvSpPr>
        <p:spPr>
          <a:xfrm>
            <a:off x="457212" y="6356371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ftr" idx="11"/>
          </p:nvPr>
        </p:nvSpPr>
        <p:spPr>
          <a:xfrm>
            <a:off x="3124200" y="635637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sldNum" idx="12"/>
          </p:nvPr>
        </p:nvSpPr>
        <p:spPr>
          <a:xfrm>
            <a:off x="6553212" y="6356371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6791669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 rot="5400000">
            <a:off x="2309029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dt" idx="10"/>
          </p:nvPr>
        </p:nvSpPr>
        <p:spPr>
          <a:xfrm>
            <a:off x="457212" y="6356371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ftr" idx="11"/>
          </p:nvPr>
        </p:nvSpPr>
        <p:spPr>
          <a:xfrm>
            <a:off x="3124200" y="635637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sldNum" idx="12"/>
          </p:nvPr>
        </p:nvSpPr>
        <p:spPr>
          <a:xfrm>
            <a:off x="6553212" y="6356371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734700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 rot="5400000">
            <a:off x="4732348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 rot="5400000">
            <a:off x="541348" y="190511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dt" idx="10"/>
          </p:nvPr>
        </p:nvSpPr>
        <p:spPr>
          <a:xfrm>
            <a:off x="457212" y="6356371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ftr" idx="11"/>
          </p:nvPr>
        </p:nvSpPr>
        <p:spPr>
          <a:xfrm>
            <a:off x="3124200" y="635637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sldNum" idx="12"/>
          </p:nvPr>
        </p:nvSpPr>
        <p:spPr>
          <a:xfrm>
            <a:off x="6553212" y="6356371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647059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1099275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8319165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0118605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96778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2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5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5757718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3997903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8294774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5389518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474833"/>
            <a:ext cx="8520600" cy="2618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1636312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2977910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/>
        </p:nvSpPr>
        <p:spPr>
          <a:xfrm flipH="1">
            <a:off x="7595948" y="613654"/>
            <a:ext cx="1081625" cy="1499933"/>
          </a:xfrm>
          <a:custGeom>
            <a:avLst/>
            <a:gdLst/>
            <a:ahLst/>
            <a:cxnLst/>
            <a:rect l="0" t="0" r="0" b="0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7" name="Shape 17"/>
          <p:cNvSpPr/>
          <p:nvPr/>
        </p:nvSpPr>
        <p:spPr>
          <a:xfrm rot="10800000" flipH="1">
            <a:off x="466436" y="4744454"/>
            <a:ext cx="1081625" cy="1499933"/>
          </a:xfrm>
          <a:custGeom>
            <a:avLst/>
            <a:gdLst/>
            <a:ahLst/>
            <a:cxnLst/>
            <a:rect l="0" t="0" r="0" b="0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773700" y="2408600"/>
            <a:ext cx="7596600" cy="204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4357106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/>
        </p:nvSpPr>
        <p:spPr>
          <a:xfrm>
            <a:off x="0" y="6727600"/>
            <a:ext cx="9144000" cy="13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311700" y="421233"/>
            <a:ext cx="8520600" cy="1108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311700" y="1633633"/>
            <a:ext cx="8520600" cy="4472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0952251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21233"/>
            <a:ext cx="8520600" cy="1108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311700" y="1633633"/>
            <a:ext cx="3999900" cy="4472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4832400" y="1633633"/>
            <a:ext cx="3999900" cy="4472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9224010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311700" y="421233"/>
            <a:ext cx="8520600" cy="1108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98366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5.xml"/><Relationship Id="rId12" Type="http://schemas.openxmlformats.org/officeDocument/2006/relationships/slideLayout" Target="../slideLayouts/slideLayout150.xml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56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theme" Target="../theme/theme8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theme" Target="../theme/theme9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7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18C272-575D-4258-B698-C49227E975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6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842360-3709-4BC6-BB96-52AC8A8A86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122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81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DB8922-C96D-4B71-BD3D-A7058C64A9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4AEA16-F344-439E-9DA4-F033AF3E6C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247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7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341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1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628665" y="365124"/>
            <a:ext cx="7886699" cy="13255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628665" y="1825625"/>
            <a:ext cx="7886699" cy="43513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dt" idx="10"/>
          </p:nvPr>
        </p:nvSpPr>
        <p:spPr>
          <a:xfrm>
            <a:off x="628665" y="6356376"/>
            <a:ext cx="20573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kern="0"/>
          </a:p>
        </p:txBody>
      </p:sp>
      <p:sp>
        <p:nvSpPr>
          <p:cNvPr id="9" name="Shape 9"/>
          <p:cNvSpPr txBox="1">
            <a:spLocks noGrp="1"/>
          </p:cNvSpPr>
          <p:nvPr>
            <p:ph type="ft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kern="0"/>
          </a:p>
        </p:txBody>
      </p:sp>
      <p:sp>
        <p:nvSpPr>
          <p:cNvPr id="10" name="Shape 10"/>
          <p:cNvSpPr txBox="1">
            <a:spLocks noGrp="1"/>
          </p:cNvSpPr>
          <p:nvPr>
            <p:ph type="sldNum" idx="12"/>
          </p:nvPr>
        </p:nvSpPr>
        <p:spPr>
          <a:xfrm>
            <a:off x="6457965" y="6356376"/>
            <a:ext cx="20573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 ker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-US" sz="1200" kern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254416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87900" y="610700"/>
            <a:ext cx="8368200" cy="9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87900" y="1986432"/>
            <a:ext cx="8368200" cy="410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100000"/>
              <a:buFont typeface="Roboto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/>
            <a:fld id="{00000000-1234-1234-1234-123412341234}" type="slidenum">
              <a:rPr lang="en" sz="1000" ker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pPr algn="r"/>
              <a:t>‹#›</a:t>
            </a:fld>
            <a:endParaRPr lang="en" sz="1000" kern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5420519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/>
            <a:fld id="{00000000-1234-1234-1234-123412341234}" type="slidenum">
              <a:rPr lang="en" sz="1000" kern="0">
                <a:solidFill>
                  <a:srgbClr val="595959"/>
                </a:solidFill>
                <a:cs typeface="Arial"/>
                <a:sym typeface="Arial"/>
              </a:rPr>
              <a:pPr algn="r"/>
              <a:t>‹#›</a:t>
            </a:fld>
            <a:endParaRPr lang="en" sz="1000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558982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1802" y="21"/>
            <a:ext cx="9172472" cy="6856215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1555" y="982157"/>
            <a:ext cx="7200897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5" y="2556932"/>
            <a:ext cx="7200897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8126" y="5969000"/>
            <a:ext cx="120015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457200"/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 defTabSz="457200"/>
              <a:t>3/29/2017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71555" y="5969000"/>
            <a:ext cx="5479425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5440" y="5969000"/>
            <a:ext cx="40702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457200"/>
            <a:fld id="{D57F1E4F-1CFF-5643-939E-217C01CDF565}" type="slidenum">
              <a:rPr lang="en-US" dirty="0">
                <a:solidFill>
                  <a:prstClr val="black"/>
                </a:solidFill>
              </a:rPr>
              <a:pPr defTabSz="4572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284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7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182BF1-C189-423C-98F4-94E606423F8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7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7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53E380-77BB-4441-9A85-71547EB824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169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dt" idx="10"/>
          </p:nvPr>
        </p:nvSpPr>
        <p:spPr>
          <a:xfrm>
            <a:off x="457212" y="6356371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kern="0"/>
          </a:p>
        </p:txBody>
      </p:sp>
      <p:sp>
        <p:nvSpPr>
          <p:cNvPr id="9" name="Shape 9"/>
          <p:cNvSpPr txBox="1">
            <a:spLocks noGrp="1"/>
          </p:cNvSpPr>
          <p:nvPr>
            <p:ph type="ftr" idx="11"/>
          </p:nvPr>
        </p:nvSpPr>
        <p:spPr>
          <a:xfrm>
            <a:off x="3124200" y="635637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kern="0"/>
          </a:p>
        </p:txBody>
      </p:sp>
      <p:sp>
        <p:nvSpPr>
          <p:cNvPr id="10" name="Shape 10"/>
          <p:cNvSpPr txBox="1">
            <a:spLocks noGrp="1"/>
          </p:cNvSpPr>
          <p:nvPr>
            <p:ph type="sldNum" idx="12"/>
          </p:nvPr>
        </p:nvSpPr>
        <p:spPr>
          <a:xfrm>
            <a:off x="6553212" y="6356371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 ker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-US" sz="1200" kern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16743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/>
            <a:fld id="{00000000-1234-1234-1234-123412341234}" type="slidenum">
              <a:rPr lang="en" sz="1000" kern="0">
                <a:solidFill>
                  <a:srgbClr val="595959"/>
                </a:solidFill>
                <a:cs typeface="Arial"/>
                <a:sym typeface="Arial"/>
              </a:rPr>
              <a:pPr algn="r"/>
              <a:t>‹#›</a:t>
            </a:fld>
            <a:endParaRPr lang="en" sz="1000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63995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21233"/>
            <a:ext cx="8520600" cy="1108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633633"/>
            <a:ext cx="8520600" cy="447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100000"/>
              <a:buFont typeface="Open Sans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/>
            <a:fld id="{00000000-1234-1234-1234-123412341234}" type="slidenum">
              <a:rPr lang="en" sz="1000" kern="0">
                <a:solidFill>
                  <a:srgbClr val="000000"/>
                </a:solidFill>
                <a:latin typeface="Economica"/>
                <a:ea typeface="Economica"/>
                <a:cs typeface="Economica"/>
                <a:sym typeface="Economica"/>
              </a:rPr>
              <a:pPr algn="r"/>
              <a:t>‹#›</a:t>
            </a:fld>
            <a:endParaRPr lang="en" sz="1000" kern="0">
              <a:solidFill>
                <a:srgbClr val="000000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</p:spTree>
    <p:extLst>
      <p:ext uri="{BB962C8B-B14F-4D97-AF65-F5344CB8AC3E}">
        <p14:creationId xmlns:p14="http://schemas.microsoft.com/office/powerpoint/2010/main" val="30053828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jp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3.xml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2" Type="http://schemas.openxmlformats.org/officeDocument/2006/relationships/slideLayout" Target="../slideLayouts/slideLayout10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5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0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6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2.docx"/><Relationship Id="rId2" Type="http://schemas.openxmlformats.org/officeDocument/2006/relationships/slideLayout" Target="../slideLayouts/slideLayout10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57.e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2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34.xml"/><Relationship Id="rId4" Type="http://schemas.openxmlformats.org/officeDocument/2006/relationships/image" Target="../media/image6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34.xml"/><Relationship Id="rId4" Type="http://schemas.openxmlformats.org/officeDocument/2006/relationships/image" Target="../media/image71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3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43.xml"/><Relationship Id="rId4" Type="http://schemas.openxmlformats.org/officeDocument/2006/relationships/image" Target="../media/image7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43.xml"/><Relationship Id="rId4" Type="http://schemas.openxmlformats.org/officeDocument/2006/relationships/image" Target="../media/image7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43.xml"/><Relationship Id="rId4" Type="http://schemas.openxmlformats.org/officeDocument/2006/relationships/image" Target="../media/image8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1" y="228607"/>
            <a:ext cx="8271164" cy="1470025"/>
          </a:xfr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Harvard Forest Schoolyard Ecology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Lightning Round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5181600"/>
            <a:ext cx="7010400" cy="1295400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Each project leader shares 1-3 slides in 3 Minutes</a:t>
            </a:r>
          </a:p>
          <a:p>
            <a:endParaRPr lang="en-US" sz="2400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March 30, 2017</a:t>
            </a: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26" name="Picture 2" descr="C:\Users\psnow\AppData\Local\Microsoft\Windows\Temporary Internet Files\Content.IE5\6N2I4YOR\lightning-is-striking-agian-bright-colors-19822963-877-618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828801"/>
            <a:ext cx="4633912" cy="326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0227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47D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My plans for the future…….</a:t>
            </a:r>
          </a:p>
        </p:txBody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182873" y="1690825"/>
            <a:ext cx="4727925" cy="4351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lnSpc>
                <a:spcPct val="115000"/>
              </a:lnSpc>
              <a:spcBef>
                <a:spcPts val="0"/>
              </a:spcBef>
            </a:pPr>
            <a:r>
              <a:rPr lang="en-US" b="1"/>
              <a:t>Spring 2017 </a:t>
            </a:r>
            <a:r>
              <a:rPr lang="en-US"/>
              <a:t>- Bud Collection</a:t>
            </a:r>
          </a:p>
          <a:p>
            <a:pPr marL="457200" lvl="0" indent="-228600" rtl="0">
              <a:lnSpc>
                <a:spcPct val="115000"/>
              </a:lnSpc>
              <a:spcBef>
                <a:spcPts val="0"/>
              </a:spcBef>
            </a:pPr>
            <a:r>
              <a:rPr lang="en-US" b="1"/>
              <a:t>Continue collections with future 9th Grade</a:t>
            </a:r>
            <a:r>
              <a:rPr lang="en-US"/>
              <a:t> Integrated Science classes</a:t>
            </a:r>
          </a:p>
          <a:p>
            <a:pPr marL="457200" lvl="0" indent="-228600" rtl="0">
              <a:lnSpc>
                <a:spcPct val="115000"/>
              </a:lnSpc>
              <a:spcBef>
                <a:spcPts val="0"/>
              </a:spcBef>
            </a:pPr>
            <a:r>
              <a:rPr lang="en-US"/>
              <a:t>Have students </a:t>
            </a:r>
            <a:r>
              <a:rPr lang="en-US" b="1"/>
              <a:t>begin to analyze data</a:t>
            </a:r>
            <a:r>
              <a:rPr lang="en-US"/>
              <a:t> &amp; </a:t>
            </a:r>
            <a:r>
              <a:rPr lang="en-US" b="1"/>
              <a:t>present their findings at our STEAM Fairs</a:t>
            </a:r>
            <a:r>
              <a:rPr lang="en-US"/>
              <a:t> that are held every other year.</a:t>
            </a:r>
          </a:p>
          <a:p>
            <a:pPr marL="457200" lvl="0" indent="-228600">
              <a:lnSpc>
                <a:spcPct val="115000"/>
              </a:lnSpc>
              <a:spcBef>
                <a:spcPts val="0"/>
              </a:spcBef>
            </a:pPr>
            <a:r>
              <a:rPr lang="en-US"/>
              <a:t>Have </a:t>
            </a:r>
            <a:r>
              <a:rPr lang="en-US" b="1"/>
              <a:t>advanced students</a:t>
            </a:r>
            <a:r>
              <a:rPr lang="en-US"/>
              <a:t> complete meta analysis of data sets for </a:t>
            </a:r>
            <a:r>
              <a:rPr lang="en-US" b="1"/>
              <a:t>independent projects.</a:t>
            </a:r>
          </a:p>
        </p:txBody>
      </p:sp>
      <p:pic>
        <p:nvPicPr>
          <p:cNvPr id="116" name="Shape 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6146" y="1717966"/>
            <a:ext cx="3422081" cy="3422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210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387900" y="152401"/>
            <a:ext cx="8368200" cy="13731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lIns="91425" tIns="91425" rIns="91425" bIns="91425" anchor="b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dirty="0">
                <a:solidFill>
                  <a:schemeClr val="bg1">
                    <a:lumMod val="50000"/>
                  </a:schemeClr>
                </a:solidFill>
              </a:rPr>
              <a:t>St. Mary’s Parish School Grade </a:t>
            </a:r>
            <a:r>
              <a:rPr lang="en" dirty="0" smtClean="0">
                <a:solidFill>
                  <a:schemeClr val="bg1">
                    <a:lumMod val="50000"/>
                  </a:schemeClr>
                </a:solidFill>
              </a:rPr>
              <a:t>5</a:t>
            </a:r>
            <a:r>
              <a:rPr lang="en" sz="1200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n" sz="12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n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" sz="2400" dirty="0" smtClean="0">
                <a:solidFill>
                  <a:schemeClr val="bg1">
                    <a:lumMod val="50000"/>
                  </a:schemeClr>
                </a:solidFill>
              </a:rPr>
              <a:t>Mary Reed </a:t>
            </a:r>
            <a:endParaRPr lang="en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4" name="Shape 64" descr="0323171546_Burst01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728700"/>
            <a:ext cx="2078200" cy="4926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Shape 65" descr="0323171547a_HDR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83002" y="1728700"/>
            <a:ext cx="2078200" cy="4926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Shape 66" descr="0323171548_Burst01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13601" y="1728700"/>
            <a:ext cx="2078200" cy="4926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Shape 67" descr="0323171549_Burst01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44203" y="1728700"/>
            <a:ext cx="2078200" cy="49261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9772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228600"/>
            <a:ext cx="8368200" cy="914800"/>
          </a:xfrm>
        </p:spPr>
        <p:txBody>
          <a:bodyPr/>
          <a:lstStyle/>
          <a:p>
            <a:r>
              <a:rPr lang="en-US" dirty="0" smtClean="0"/>
              <a:t>Greenfield High School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 dirty="0" smtClean="0"/>
              <a:t>4 trees</a:t>
            </a:r>
          </a:p>
          <a:p>
            <a:r>
              <a:rPr lang="en-US" sz="2400" dirty="0" smtClean="0"/>
              <a:t>16 branches total</a:t>
            </a:r>
          </a:p>
          <a:p>
            <a:r>
              <a:rPr lang="en-US" sz="2400" dirty="0" smtClean="0"/>
              <a:t>3 biology classes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5968" y="1417657"/>
            <a:ext cx="4902690" cy="36770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" y="3505220"/>
            <a:ext cx="4086149" cy="3064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759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50"/>
            <a:ext cx="8229600" cy="649063"/>
          </a:xfrm>
        </p:spPr>
        <p:txBody>
          <a:bodyPr>
            <a:normAutofit/>
          </a:bodyPr>
          <a:lstStyle/>
          <a:p>
            <a:r>
              <a:rPr lang="en-US" dirty="0" smtClean="0"/>
              <a:t>Displaying the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0" y="1600206"/>
            <a:ext cx="4038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 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5105400" y="1600206"/>
            <a:ext cx="4038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 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8728" y="654289"/>
            <a:ext cx="10568017" cy="660781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447607" y="3244335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166845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 w="9525" cap="flat" cmpd="sng">
            <a:solidFill>
              <a:srgbClr val="6AA84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3000">
                <a:solidFill>
                  <a:srgbClr val="6AA84F"/>
                </a:solidFill>
              </a:rPr>
              <a:t>Our Changing Forests At Glen Urquhart School</a:t>
            </a:r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2"/>
          </p:nvPr>
        </p:nvSpPr>
        <p:spPr>
          <a:xfrm>
            <a:off x="4690250" y="1536633"/>
            <a:ext cx="4142100" cy="4555200"/>
          </a:xfrm>
          <a:prstGeom prst="rect">
            <a:avLst/>
          </a:prstGeom>
          <a:ln w="9525" cap="flat" cmpd="sng">
            <a:solidFill>
              <a:srgbClr val="6AA84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buClr>
                <a:srgbClr val="6AA84F"/>
              </a:buClr>
              <a:buSzPct val="100000"/>
            </a:pPr>
            <a:r>
              <a:rPr lang="en" sz="1800">
                <a:solidFill>
                  <a:srgbClr val="6AA84F"/>
                </a:solidFill>
              </a:rPr>
              <a:t>Total of 31 7th graders</a:t>
            </a:r>
          </a:p>
          <a:p>
            <a:pPr marL="457200" lvl="0" indent="-342900" rtl="0">
              <a:spcBef>
                <a:spcPts val="0"/>
              </a:spcBef>
              <a:buClr>
                <a:srgbClr val="6AA84F"/>
              </a:buClr>
              <a:buSzPct val="100000"/>
            </a:pPr>
            <a:r>
              <a:rPr lang="en" sz="1800">
                <a:solidFill>
                  <a:srgbClr val="6AA84F"/>
                </a:solidFill>
              </a:rPr>
              <a:t>Work in groups of 3 or 4</a:t>
            </a:r>
          </a:p>
          <a:p>
            <a:pPr marL="457200" lvl="0" indent="-342900" rtl="0">
              <a:spcBef>
                <a:spcPts val="0"/>
              </a:spcBef>
              <a:buClr>
                <a:srgbClr val="6AA84F"/>
              </a:buClr>
              <a:buSzPct val="100000"/>
            </a:pPr>
            <a:r>
              <a:rPr lang="en" sz="1800">
                <a:solidFill>
                  <a:srgbClr val="6AA84F"/>
                </a:solidFill>
              </a:rPr>
              <a:t>Practice measuring DBH of cardboard cylinders, poles in classroom</a:t>
            </a:r>
          </a:p>
          <a:p>
            <a:pPr marL="457200" lvl="0" indent="-342900" rtl="0">
              <a:spcBef>
                <a:spcPts val="0"/>
              </a:spcBef>
              <a:buClr>
                <a:srgbClr val="6AA84F"/>
              </a:buClr>
              <a:buSzPct val="100000"/>
            </a:pPr>
            <a:r>
              <a:rPr lang="en" sz="1800">
                <a:solidFill>
                  <a:srgbClr val="6AA84F"/>
                </a:solidFill>
              </a:rPr>
              <a:t>Each group of 4 measures every tree in plot</a:t>
            </a:r>
          </a:p>
          <a:p>
            <a:pPr marL="457200" lvl="0" indent="-342900" rtl="0">
              <a:spcBef>
                <a:spcPts val="0"/>
              </a:spcBef>
              <a:buClr>
                <a:srgbClr val="6AA84F"/>
              </a:buClr>
              <a:buSzPct val="100000"/>
            </a:pPr>
            <a:r>
              <a:rPr lang="en" sz="1800">
                <a:solidFill>
                  <a:srgbClr val="6AA84F"/>
                </a:solidFill>
              </a:rPr>
              <a:t>Identify leaves indoors first, using field guides (Leaf Snap App)</a:t>
            </a:r>
          </a:p>
          <a:p>
            <a:pPr marL="457200" lvl="0" indent="-342900" rtl="0">
              <a:spcBef>
                <a:spcPts val="0"/>
              </a:spcBef>
              <a:buClr>
                <a:srgbClr val="6AA84F"/>
              </a:buClr>
              <a:buSzPct val="100000"/>
            </a:pPr>
            <a:r>
              <a:rPr lang="en" sz="1800">
                <a:solidFill>
                  <a:srgbClr val="6AA84F"/>
                </a:solidFill>
              </a:rPr>
              <a:t>Identify trees in plot</a:t>
            </a:r>
          </a:p>
        </p:txBody>
      </p:sp>
      <p:pic>
        <p:nvPicPr>
          <p:cNvPr id="57" name="Shape 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1" y="1536636"/>
            <a:ext cx="3999896" cy="45552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3842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12" y="1554223"/>
            <a:ext cx="4621925" cy="46219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14" y="762026"/>
            <a:ext cx="85250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Calibri" panose="020F0502020204030204" pitchFamily="34" charset="0"/>
              </a:rPr>
              <a:t>Overlook Middle School      	JoAnn Mossman</a:t>
            </a:r>
            <a:endParaRPr lang="en-US" sz="32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549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Owner\AppData\Local\Microsoft\Windows\Temporary Internet Files\Content.IE5\E5LGBFLZ\IMG_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63619" y="767888"/>
            <a:ext cx="5254869" cy="52548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46445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Owner\AppData\Local\Microsoft\Windows\Temporary Internet Files\Content.IE5\CGGJBZPK\IMG_00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2084" y="732722"/>
            <a:ext cx="5351585" cy="53515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0037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      </a:t>
            </a:r>
            <a:r>
              <a:rPr lang="en-US" sz="4000" dirty="0" smtClean="0"/>
              <a:t>Harvard Forest Programs at </a:t>
            </a:r>
            <a:br>
              <a:rPr lang="en-US" sz="4000" dirty="0" smtClean="0"/>
            </a:br>
            <a:r>
              <a:rPr lang="en-US" sz="4000" dirty="0" smtClean="0"/>
              <a:t>Mass Audubon’s Drumlin Farm </a:t>
            </a:r>
            <a:br>
              <a:rPr lang="en-US" sz="4000" dirty="0" smtClean="0"/>
            </a:br>
            <a:r>
              <a:rPr lang="en-US" sz="4000" dirty="0" smtClean="0"/>
              <a:t>Wildlife Sanctuary                 </a:t>
            </a:r>
            <a:endParaRPr lang="en-US" sz="4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685801" y="1981200"/>
            <a:ext cx="3868340" cy="82391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Changing Forest Study with Carey Lang and Wildlife Biologists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2" y="2895601"/>
            <a:ext cx="3698439" cy="3684588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4724402" y="2057400"/>
            <a:ext cx="3887391" cy="823912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Concord-Carlisle Pathways Team Eco-monitors at pond # 2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1" y="2971801"/>
            <a:ext cx="2064002" cy="3684588"/>
          </a:xfrm>
        </p:spPr>
      </p:pic>
    </p:spTree>
    <p:extLst>
      <p:ext uri="{BB962C8B-B14F-4D97-AF65-F5344CB8AC3E}">
        <p14:creationId xmlns:p14="http://schemas.microsoft.com/office/powerpoint/2010/main" val="1974334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    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Harvard Forest Phenology and Hydrology Studies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Phenology Study in Lowell at Robinson Middle School Sugar Maple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011" y="2505075"/>
            <a:ext cx="2064002" cy="3684588"/>
          </a:xfrm>
        </p:spPr>
      </p:pic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Hydrology Studies at Drumlin Farm Pond #4 with AB Eco-Monitors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123" y="2505075"/>
            <a:ext cx="3699446" cy="3684588"/>
          </a:xfrm>
        </p:spPr>
      </p:pic>
    </p:spTree>
    <p:extLst>
      <p:ext uri="{BB962C8B-B14F-4D97-AF65-F5344CB8AC3E}">
        <p14:creationId xmlns:p14="http://schemas.microsoft.com/office/powerpoint/2010/main" val="1905946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430568"/>
            <a:ext cx="8381411" cy="62750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48869" y="-3412"/>
            <a:ext cx="5366331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Kate Bennett – J.R. Briggs Elementary School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79021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     Vernal Pools, Ponds and Study Trees at Mass Audubon’s Drumlin Farm Wildlife Sanctuary                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236" y="2028845"/>
            <a:ext cx="5523682" cy="4351339"/>
          </a:xfrm>
        </p:spPr>
      </p:pic>
    </p:spTree>
    <p:extLst>
      <p:ext uri="{BB962C8B-B14F-4D97-AF65-F5344CB8AC3E}">
        <p14:creationId xmlns:p14="http://schemas.microsoft.com/office/powerpoint/2010/main" val="3862627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Belchertown schoolyard ecology</a:t>
            </a:r>
          </a:p>
        </p:txBody>
      </p:sp>
      <p:sp>
        <p:nvSpPr>
          <p:cNvPr id="85" name="Shape 85"/>
          <p:cNvSpPr txBox="1">
            <a:spLocks noGrp="1"/>
          </p:cNvSpPr>
          <p:nvPr>
            <p:ph type="subTitle" idx="1"/>
          </p:nvPr>
        </p:nvSpPr>
        <p:spPr>
          <a:xfrm>
            <a:off x="1371612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r>
              <a:rPr lang="en-US"/>
              <a:t>Exploring cross-grade partnerships</a:t>
            </a:r>
          </a:p>
          <a:p>
            <a:pPr marL="0" marR="0" lvl="0" indent="0" algn="ctr" rtl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r>
              <a:rPr lang="en-US"/>
              <a:t>Clark - SRE grade 2</a:t>
            </a:r>
          </a:p>
          <a:p>
            <a:pPr marL="0" marR="0" lvl="0" indent="0" algn="ctr" rtl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r>
              <a:rPr lang="en-US"/>
              <a:t>&amp;</a:t>
            </a:r>
          </a:p>
          <a:p>
            <a:pPr marL="0" marR="0" lvl="0" indent="0" algn="ctr" rtl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r>
              <a:rPr lang="en-US"/>
              <a:t>Levy - Woodland/Honors Ecology</a:t>
            </a:r>
          </a:p>
        </p:txBody>
      </p:sp>
    </p:spTree>
    <p:extLst>
      <p:ext uri="{BB962C8B-B14F-4D97-AF65-F5344CB8AC3E}">
        <p14:creationId xmlns:p14="http://schemas.microsoft.com/office/powerpoint/2010/main" val="2485322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title"/>
          </p:nvPr>
        </p:nvSpPr>
        <p:spPr>
          <a:xfrm>
            <a:off x="457200" y="-12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3200"/>
              <a:t>WEco and Clark explore Lake Wallace together</a:t>
            </a:r>
          </a:p>
        </p:txBody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-1606550" y="1638301"/>
            <a:ext cx="8229600" cy="452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 </a:t>
            </a:r>
          </a:p>
        </p:txBody>
      </p:sp>
      <p:pic>
        <p:nvPicPr>
          <p:cNvPr id="92" name="Shape 92" descr="Copy of WEco and Clark - LW Fall 2016.jpg"/>
          <p:cNvPicPr preferRelativeResize="0"/>
          <p:nvPr/>
        </p:nvPicPr>
        <p:blipFill>
          <a:blip r:embed="rId3">
            <a:alphaModFix amt="90000"/>
          </a:blip>
          <a:stretch>
            <a:fillRect/>
          </a:stretch>
        </p:blipFill>
        <p:spPr>
          <a:xfrm>
            <a:off x="762000" y="1143007"/>
            <a:ext cx="7619998" cy="5714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5681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title"/>
          </p:nvPr>
        </p:nvSpPr>
        <p:spPr>
          <a:xfrm>
            <a:off x="190500" y="274637"/>
            <a:ext cx="87630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959"/>
              <a:t>Check out t</a:t>
            </a:r>
            <a:r>
              <a:rPr lang="en-US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 view out </a:t>
            </a:r>
            <a:r>
              <a:rPr lang="en-US" sz="3959"/>
              <a:t>Clark’s</a:t>
            </a:r>
            <a:r>
              <a:rPr lang="en-US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window! </a:t>
            </a:r>
          </a:p>
        </p:txBody>
      </p:sp>
      <p:pic>
        <p:nvPicPr>
          <p:cNvPr id="98" name="Shape 9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b="18207"/>
          <a:stretch/>
        </p:blipFill>
        <p:spPr>
          <a:xfrm>
            <a:off x="2067000" y="1306226"/>
            <a:ext cx="5010000" cy="5490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544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>
            <a:spLocks noGrp="1"/>
          </p:cNvSpPr>
          <p:nvPr>
            <p:ph type="title"/>
          </p:nvPr>
        </p:nvSpPr>
        <p:spPr>
          <a:xfrm>
            <a:off x="457200" y="274651"/>
            <a:ext cx="3857700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l">
              <a:spcBef>
                <a:spcPts val="0"/>
              </a:spcBef>
              <a:buNone/>
            </a:pPr>
            <a:r>
              <a:rPr lang="en-US" sz="3600"/>
              <a:t>Knowing your Tree</a:t>
            </a:r>
          </a:p>
        </p:txBody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452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 </a:t>
            </a:r>
          </a:p>
        </p:txBody>
      </p:sp>
      <p:pic>
        <p:nvPicPr>
          <p:cNvPr id="105" name="Shape 105" descr="IMG_20170125_075709393_HDR.jpg"/>
          <p:cNvPicPr preferRelativeResize="0"/>
          <p:nvPr/>
        </p:nvPicPr>
        <p:blipFill rotWithShape="1">
          <a:blip r:embed="rId3">
            <a:alphaModFix/>
          </a:blip>
          <a:srcRect l="16611" r="4809"/>
          <a:stretch/>
        </p:blipFill>
        <p:spPr>
          <a:xfrm rot="-5400000">
            <a:off x="3417174" y="1147249"/>
            <a:ext cx="6142223" cy="4397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Shape 106" descr="Tree 10 and SRE.jpg"/>
          <p:cNvPicPr preferRelativeResize="0"/>
          <p:nvPr/>
        </p:nvPicPr>
        <p:blipFill rotWithShape="1">
          <a:blip r:embed="rId4">
            <a:alphaModFix/>
          </a:blip>
          <a:srcRect b="20140"/>
          <a:stretch/>
        </p:blipFill>
        <p:spPr>
          <a:xfrm>
            <a:off x="163000" y="1265081"/>
            <a:ext cx="3857598" cy="54765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8065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 </a:t>
            </a:r>
          </a:p>
        </p:txBody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452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 </a:t>
            </a:r>
          </a:p>
        </p:txBody>
      </p:sp>
      <p:pic>
        <p:nvPicPr>
          <p:cNvPr id="113" name="Shape 113" descr="Understanding Buds data analysis.jpg"/>
          <p:cNvPicPr preferRelativeResize="0"/>
          <p:nvPr/>
        </p:nvPicPr>
        <p:blipFill rotWithShape="1">
          <a:blip r:embed="rId3">
            <a:alphaModFix/>
          </a:blip>
          <a:srcRect r="12265"/>
          <a:stretch/>
        </p:blipFill>
        <p:spPr>
          <a:xfrm>
            <a:off x="2" y="520811"/>
            <a:ext cx="9072225" cy="58163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8746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 </a:t>
            </a:r>
          </a:p>
        </p:txBody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452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 </a:t>
            </a:r>
          </a:p>
        </p:txBody>
      </p:sp>
      <p:pic>
        <p:nvPicPr>
          <p:cNvPr id="120" name="Shape 120" descr="Buds observation indoors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688" y="99884"/>
            <a:ext cx="3857624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Shape 121" descr="Buds drawings in ObsJ.jpg"/>
          <p:cNvPicPr preferRelativeResize="0"/>
          <p:nvPr/>
        </p:nvPicPr>
        <p:blipFill rotWithShape="1">
          <a:blip r:embed="rId4">
            <a:alphaModFix/>
          </a:blip>
          <a:srcRect l="12128" r="41703"/>
          <a:stretch/>
        </p:blipFill>
        <p:spPr>
          <a:xfrm rot="10800000">
            <a:off x="4328048" y="122462"/>
            <a:ext cx="4644126" cy="66130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3907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452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28" name="Shape 128" descr="Maple sap - child drinking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24139"/>
            <a:ext cx="9144000" cy="58097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7882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dirty="0">
                <a:latin typeface="Berkshire Swash"/>
                <a:ea typeface="Berkshire Swash"/>
                <a:cs typeface="Berkshire Swash"/>
                <a:sym typeface="Berkshire Swash"/>
              </a:rPr>
              <a:t>Phenology at </a:t>
            </a:r>
            <a:r>
              <a:rPr lang="en-US" dirty="0" smtClean="0">
                <a:latin typeface="Berkshire Swash"/>
                <a:ea typeface="Berkshire Swash"/>
                <a:cs typeface="Berkshire Swash"/>
                <a:sym typeface="Berkshire Swash"/>
              </a:rPr>
              <a:t>Concord-Carlisle High School (MA)</a:t>
            </a:r>
            <a:br>
              <a:rPr lang="en-US" dirty="0" smtClean="0">
                <a:latin typeface="Berkshire Swash"/>
                <a:ea typeface="Berkshire Swash"/>
                <a:cs typeface="Berkshire Swash"/>
                <a:sym typeface="Berkshire Swash"/>
              </a:rPr>
            </a:br>
            <a:r>
              <a:rPr lang="en-US" sz="1600" dirty="0" smtClean="0">
                <a:latin typeface="Berkshire Swash"/>
                <a:ea typeface="Berkshire Swash"/>
                <a:cs typeface="Berkshire Swash"/>
                <a:sym typeface="Berkshire Swash"/>
              </a:rPr>
              <a:t>Nora Murphy (and Priscilla Guiney, Peter Nichol, Jennifer Benson, and Jim Truncer)</a:t>
            </a:r>
            <a:endParaRPr lang="en" sz="1600" dirty="0">
              <a:latin typeface="Berkshire Swash"/>
              <a:ea typeface="Berkshire Swash"/>
              <a:cs typeface="Berkshire Swash"/>
              <a:sym typeface="Berkshire Swash"/>
            </a:endParaRPr>
          </a:p>
        </p:txBody>
      </p:sp>
      <p:pic>
        <p:nvPicPr>
          <p:cNvPr id="67" name="Shape 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185" y="1188931"/>
            <a:ext cx="2675582" cy="2810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Shape 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0185" y="3999410"/>
            <a:ext cx="2675582" cy="2568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Screen Shot 2017-03-28 at 10.30.56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245" y="1039591"/>
            <a:ext cx="3547756" cy="2959796"/>
          </a:xfrm>
          <a:prstGeom prst="rect">
            <a:avLst/>
          </a:prstGeom>
        </p:spPr>
      </p:pic>
      <p:pic>
        <p:nvPicPr>
          <p:cNvPr id="3" name="Picture 2" descr="Thoreau School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766" y="1188931"/>
            <a:ext cx="2810478" cy="2810479"/>
          </a:xfrm>
          <a:prstGeom prst="rect">
            <a:avLst/>
          </a:prstGeom>
        </p:spPr>
      </p:pic>
      <p:pic>
        <p:nvPicPr>
          <p:cNvPr id="4" name="Picture 3" descr="Screen Shot 2017-03-28 at 10.31.15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694" y="3999387"/>
            <a:ext cx="3425583" cy="2765520"/>
          </a:xfrm>
          <a:prstGeom prst="rect">
            <a:avLst/>
          </a:prstGeom>
        </p:spPr>
      </p:pic>
      <p:pic>
        <p:nvPicPr>
          <p:cNvPr id="5" name="Picture 4" descr="Screen Shot 2017-03-28 at 10.39.54 A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206" y="3887360"/>
            <a:ext cx="2531107" cy="29706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30689" y="6447653"/>
            <a:ext cx="33425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kern="0" dirty="0" smtClean="0">
                <a:solidFill>
                  <a:srgbClr val="000000"/>
                </a:solidFill>
                <a:cs typeface="Arial"/>
                <a:sym typeface="Arial"/>
              </a:rPr>
              <a:t>Graphs by E. </a:t>
            </a:r>
            <a:r>
              <a:rPr lang="en-US" sz="1400" kern="0" dirty="0" err="1" smtClean="0">
                <a:solidFill>
                  <a:srgbClr val="000000"/>
                </a:solidFill>
                <a:cs typeface="Arial"/>
                <a:sym typeface="Arial"/>
              </a:rPr>
              <a:t>Zeng</a:t>
            </a:r>
            <a:r>
              <a:rPr lang="en-US" sz="1400" kern="0" dirty="0" smtClean="0">
                <a:solidFill>
                  <a:srgbClr val="000000"/>
                </a:solidFill>
                <a:cs typeface="Arial"/>
                <a:sym typeface="Arial"/>
              </a:rPr>
              <a:t>, AP Bio CCHS 2013</a:t>
            </a:r>
            <a:endParaRPr lang="en-US"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801" y="3301761"/>
            <a:ext cx="26357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kern="0" dirty="0" smtClean="0">
                <a:solidFill>
                  <a:srgbClr val="FFFFFF"/>
                </a:solidFill>
                <a:cs typeface="Arial"/>
                <a:sym typeface="Arial"/>
              </a:rPr>
              <a:t>Members of the Environmental  Field Studies Group</a:t>
            </a:r>
            <a:endParaRPr lang="en-US" sz="1400" kern="0" dirty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30702" y="1578802"/>
            <a:ext cx="100819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kern="0" dirty="0" smtClean="0">
                <a:solidFill>
                  <a:srgbClr val="FFFFFF"/>
                </a:solidFill>
                <a:cs typeface="Arial"/>
                <a:sym typeface="Arial"/>
              </a:rPr>
              <a:t>CCHS student teaching data collection to 5</a:t>
            </a:r>
            <a:r>
              <a:rPr lang="en-US" sz="1400" kern="0" baseline="30000" dirty="0" smtClean="0">
                <a:solidFill>
                  <a:srgbClr val="FFFFFF"/>
                </a:solidFill>
                <a:cs typeface="Arial"/>
                <a:sym typeface="Arial"/>
              </a:rPr>
              <a:t>th</a:t>
            </a:r>
            <a:r>
              <a:rPr lang="en-US" sz="1400" kern="0" dirty="0" smtClean="0">
                <a:solidFill>
                  <a:srgbClr val="FFFFFF"/>
                </a:solidFill>
                <a:cs typeface="Arial"/>
                <a:sym typeface="Arial"/>
              </a:rPr>
              <a:t> grader</a:t>
            </a:r>
            <a:endParaRPr lang="en-US" sz="1400" kern="0" dirty="0">
              <a:solidFill>
                <a:srgbClr val="FFFFFF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8870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Tree Phenology and Annual Weather</a:t>
            </a:r>
            <a:endParaRPr lang="en-US" dirty="0"/>
          </a:p>
        </p:txBody>
      </p:sp>
      <p:pic>
        <p:nvPicPr>
          <p:cNvPr id="4" name="Picture 3" descr="Screen Shot 2017-03-28 at 10.32.2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8083"/>
            <a:ext cx="9144000" cy="4572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76410" y="6321033"/>
            <a:ext cx="34628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kern="0" dirty="0" smtClean="0">
                <a:solidFill>
                  <a:srgbClr val="000000"/>
                </a:solidFill>
                <a:cs typeface="Arial"/>
                <a:sym typeface="Arial"/>
              </a:rPr>
              <a:t>Graph by R. Walton, AP Bio, CCHS 2013</a:t>
            </a:r>
            <a:endParaRPr lang="en-US"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269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171450"/>
            <a:ext cx="8664575" cy="651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10862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Leaf Fall Data Over Six Years (Black Walnut)</a:t>
            </a:r>
          </a:p>
        </p:txBody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78" name="Shape 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536625"/>
            <a:ext cx="9144000" cy="52219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820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319500" y="5625233"/>
            <a:ext cx="5998800" cy="798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Students checking for hemlock pests</a:t>
            </a:r>
          </a:p>
        </p:txBody>
      </p:sp>
      <p:pic>
        <p:nvPicPr>
          <p:cNvPr id="63" name="Shape 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9500" y="165588"/>
            <a:ext cx="5871192" cy="5218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Shape 64" descr="New_Logo_Lockups MAROON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51053" y="533790"/>
            <a:ext cx="2674047" cy="12842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561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319500" y="5625233"/>
            <a:ext cx="5998800" cy="798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45833"/>
              <a:buFont typeface="Arial"/>
              <a:buNone/>
            </a:pPr>
            <a:r>
              <a:rPr lang="en"/>
              <a:t>Hemlock seeds in culture dish</a:t>
            </a:r>
          </a:p>
        </p:txBody>
      </p:sp>
      <p:pic>
        <p:nvPicPr>
          <p:cNvPr id="70" name="Shape 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9500" y="203220"/>
            <a:ext cx="5871192" cy="52188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703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319500" y="5625233"/>
            <a:ext cx="5998800" cy="798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Hemlock cone with seeds</a:t>
            </a:r>
          </a:p>
        </p:txBody>
      </p:sp>
      <p:pic>
        <p:nvPicPr>
          <p:cNvPr id="76" name="Shape 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9500" y="175020"/>
            <a:ext cx="5871192" cy="52188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8015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319500" y="5625233"/>
            <a:ext cx="5998800" cy="798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Environmental Science students looking for hemlock cones</a:t>
            </a:r>
          </a:p>
        </p:txBody>
      </p:sp>
      <p:pic>
        <p:nvPicPr>
          <p:cNvPr id="82" name="Shape 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9500" y="222055"/>
            <a:ext cx="5871192" cy="52188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2602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2259579"/>
              </p:ext>
            </p:extLst>
          </p:nvPr>
        </p:nvGraphicFramePr>
        <p:xfrm>
          <a:off x="2133602" y="2362200"/>
          <a:ext cx="4800141" cy="46806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" name="Document" r:id="rId3" imgW="5956042" imgH="8122121" progId="Word.Document.12">
                  <p:embed/>
                </p:oleObj>
              </mc:Choice>
              <mc:Fallback>
                <p:oleObj name="Document" r:id="rId3" imgW="5956042" imgH="812212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33602" y="2362200"/>
                        <a:ext cx="4800141" cy="46806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1"/>
          <p:cNvSpPr txBox="1">
            <a:spLocks/>
          </p:cNvSpPr>
          <p:nvPr/>
        </p:nvSpPr>
        <p:spPr>
          <a:xfrm>
            <a:off x="1752600" y="1295400"/>
            <a:ext cx="73152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/>
              <a:t>Forest Measurement Lab</a:t>
            </a:r>
            <a:br>
              <a:rPr lang="en-US" sz="2400" b="1" dirty="0" smtClean="0"/>
            </a:br>
            <a:r>
              <a:rPr lang="en-US" sz="2000" dirty="0" smtClean="0"/>
              <a:t>An in class exercise to complete after doing the plot survey for “Changing Forests”</a:t>
            </a:r>
            <a:r>
              <a:rPr lang="en-US" sz="2000" dirty="0"/>
              <a:t> </a:t>
            </a:r>
            <a:r>
              <a:rPr lang="en-US" sz="2000" dirty="0" smtClean="0"/>
              <a:t> CP1 Environmental Science high school class</a:t>
            </a:r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685800" y="533412"/>
            <a:ext cx="74092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Melanie McCracken- Groton Dunstable H.S</a:t>
            </a:r>
            <a:r>
              <a:rPr lang="en-US" dirty="0" smtClean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0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082297"/>
              </p:ext>
            </p:extLst>
          </p:nvPr>
        </p:nvGraphicFramePr>
        <p:xfrm>
          <a:off x="921855" y="172873"/>
          <a:ext cx="7593496" cy="131040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2" name="Acrobat Document" r:id="rId3" imgW="5829103" imgH="7543564" progId="AcroExch.Document.DC">
                  <p:embed/>
                </p:oleObj>
              </mc:Choice>
              <mc:Fallback>
                <p:oleObj name="Acrobat Document" r:id="rId3" imgW="5829103" imgH="754356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21855" y="172873"/>
                        <a:ext cx="7593496" cy="131040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418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7846443"/>
              </p:ext>
            </p:extLst>
          </p:nvPr>
        </p:nvGraphicFramePr>
        <p:xfrm>
          <a:off x="606295" y="113991"/>
          <a:ext cx="8120269" cy="65375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6" name="Document" r:id="rId3" imgW="8726413" imgH="5952796" progId="Word.Document.12">
                  <p:embed/>
                </p:oleObj>
              </mc:Choice>
              <mc:Fallback>
                <p:oleObj name="Document" r:id="rId3" imgW="8726413" imgH="5952796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6295" y="113991"/>
                        <a:ext cx="8120269" cy="65375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3612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825625"/>
            <a:ext cx="7886700" cy="4351338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Times New Roman"/>
              </a:rPr>
              <a:t> 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450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/>
              </a:rPr>
              <a:t> 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960" y="838212"/>
            <a:ext cx="9220960" cy="5138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57054" y="152400"/>
            <a:ext cx="51292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Williston School – Jane Lucia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36259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228600"/>
            <a:ext cx="9123724" cy="6413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1730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/>
          </p:cNvSpPr>
          <p:nvPr>
            <p:ph type="subTitle" sz="quarter" idx="1"/>
          </p:nvPr>
        </p:nvSpPr>
        <p:spPr>
          <a:xfrm>
            <a:off x="762003" y="6248400"/>
            <a:ext cx="7795121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rgbClr val="85888D"/>
            </a:solidFill>
          </a:ln>
        </p:spPr>
        <p:txBody>
          <a:bodyPr>
            <a:normAutofit fontScale="92500"/>
          </a:bodyPr>
          <a:lstStyle>
            <a:lvl1pPr>
              <a:defRPr sz="2400"/>
            </a:lvl1pPr>
          </a:lstStyle>
          <a:p>
            <a:r>
              <a:rPr sz="2000" dirty="0">
                <a:solidFill>
                  <a:schemeClr val="accent3">
                    <a:lumMod val="50000"/>
                  </a:schemeClr>
                </a:solidFill>
              </a:rPr>
              <a:t>The discovery of </a:t>
            </a:r>
            <a:r>
              <a:rPr sz="2000" dirty="0" smtClean="0">
                <a:solidFill>
                  <a:schemeClr val="accent3">
                    <a:lumMod val="50000"/>
                  </a:schemeClr>
                </a:solidFill>
              </a:rPr>
              <a:t>wooly </a:t>
            </a:r>
            <a:r>
              <a:rPr sz="2000" dirty="0">
                <a:solidFill>
                  <a:schemeClr val="accent3">
                    <a:lumMod val="50000"/>
                  </a:schemeClr>
                </a:solidFill>
              </a:rPr>
              <a:t>adelgids on Branch E of Mrs. Warner’s hemlock tree.</a:t>
            </a:r>
          </a:p>
        </p:txBody>
      </p:sp>
      <p:pic>
        <p:nvPicPr>
          <p:cNvPr id="121" name="IMG_1234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92398" y="1523604"/>
            <a:ext cx="5999017" cy="4499263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1392384" y="176492"/>
            <a:ext cx="6176278" cy="12003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Helen James Elementary School</a:t>
            </a:r>
          </a:p>
          <a:p>
            <a:pPr algn="ctr"/>
            <a:endParaRPr lang="en-US" sz="1200" dirty="0" smtClean="0">
              <a:latin typeface="+mj-lt"/>
            </a:endParaRPr>
          </a:p>
          <a:p>
            <a:pPr algn="ctr"/>
            <a:r>
              <a:rPr lang="en-US" sz="2400" dirty="0" smtClean="0"/>
              <a:t>Robin Gurdak Foley</a:t>
            </a:r>
          </a:p>
        </p:txBody>
      </p:sp>
    </p:spTree>
    <p:extLst>
      <p:ext uri="{BB962C8B-B14F-4D97-AF65-F5344CB8AC3E}">
        <p14:creationId xmlns:p14="http://schemas.microsoft.com/office/powerpoint/2010/main" val="1320128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62356"/>
            <a:ext cx="9144000" cy="5133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9691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990600"/>
          </a:xfrm>
        </p:spPr>
        <p:txBody>
          <a:bodyPr>
            <a:noAutofit/>
          </a:bodyPr>
          <a:lstStyle/>
          <a:p>
            <a:r>
              <a:rPr lang="en-US" sz="3200" dirty="0" smtClean="0"/>
              <a:t>Bartlett Community Partnership School, Lowell, MA</a:t>
            </a:r>
            <a:br>
              <a:rPr lang="en-US" sz="3200" dirty="0" smtClean="0"/>
            </a:br>
            <a:r>
              <a:rPr lang="en-US" sz="2500" dirty="0" smtClean="0"/>
              <a:t>What trees in my neighborhood?</a:t>
            </a:r>
            <a:endParaRPr lang="en-US" sz="25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54" y="1752603"/>
            <a:ext cx="7309293" cy="4504859"/>
          </a:xfrm>
        </p:spPr>
      </p:pic>
      <p:sp>
        <p:nvSpPr>
          <p:cNvPr id="6" name="TextBox 5"/>
          <p:cNvSpPr txBox="1"/>
          <p:nvPr/>
        </p:nvSpPr>
        <p:spPr>
          <a:xfrm>
            <a:off x="917359" y="6257471"/>
            <a:ext cx="79980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</a:rPr>
              <a:t>Using Project </a:t>
            </a:r>
            <a:r>
              <a:rPr lang="en-US" sz="2400" b="1" smtClean="0">
                <a:solidFill>
                  <a:srgbClr val="0070C0"/>
                </a:solidFill>
              </a:rPr>
              <a:t>to Encourage </a:t>
            </a:r>
            <a:r>
              <a:rPr lang="en-US" sz="2400" b="1" dirty="0">
                <a:solidFill>
                  <a:srgbClr val="0070C0"/>
                </a:solidFill>
              </a:rPr>
              <a:t>C</a:t>
            </a:r>
            <a:r>
              <a:rPr lang="en-US" sz="2400" b="1" smtClean="0">
                <a:solidFill>
                  <a:srgbClr val="0070C0"/>
                </a:solidFill>
              </a:rPr>
              <a:t>uriosity </a:t>
            </a:r>
            <a:r>
              <a:rPr lang="en-US" sz="2400" b="1" dirty="0" smtClean="0">
                <a:solidFill>
                  <a:srgbClr val="0070C0"/>
                </a:solidFill>
              </a:rPr>
              <a:t>of </a:t>
            </a:r>
            <a:r>
              <a:rPr lang="en-US" sz="2400" b="1" dirty="0">
                <a:solidFill>
                  <a:srgbClr val="0070C0"/>
                </a:solidFill>
              </a:rPr>
              <a:t>L</a:t>
            </a:r>
            <a:r>
              <a:rPr lang="en-US" sz="2400" b="1" dirty="0" smtClean="0">
                <a:solidFill>
                  <a:srgbClr val="0070C0"/>
                </a:solidFill>
              </a:rPr>
              <a:t>ocal Ecosystem</a:t>
            </a:r>
            <a:endParaRPr lang="en-US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596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BCPS, Lowell, MA</a:t>
            </a:r>
            <a:br>
              <a:rPr lang="en-US" sz="3600" dirty="0" smtClean="0"/>
            </a:br>
            <a:r>
              <a:rPr lang="en-US" sz="2800" dirty="0" smtClean="0"/>
              <a:t>Where do trees get their mass?</a:t>
            </a:r>
            <a:endParaRPr lang="en-US" sz="28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513" y="1371600"/>
            <a:ext cx="4041775" cy="3549376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75" y="1371612"/>
            <a:ext cx="4040188" cy="2935727"/>
          </a:xfrm>
        </p:spPr>
      </p:pic>
      <p:sp>
        <p:nvSpPr>
          <p:cNvPr id="10" name="TextBox 9"/>
          <p:cNvSpPr txBox="1"/>
          <p:nvPr/>
        </p:nvSpPr>
        <p:spPr>
          <a:xfrm>
            <a:off x="914406" y="5085880"/>
            <a:ext cx="79980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</a:rPr>
              <a:t>Using Project to Practice </a:t>
            </a:r>
          </a:p>
          <a:p>
            <a:pPr algn="ctr"/>
            <a:r>
              <a:rPr lang="en-US" sz="2400" b="1" dirty="0" smtClean="0">
                <a:solidFill>
                  <a:srgbClr val="0070C0"/>
                </a:solidFill>
              </a:rPr>
              <a:t>Measuring Skills, Precision and Recording Data</a:t>
            </a:r>
            <a:endParaRPr lang="en-US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160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BCPS, Lowell, MA</a:t>
            </a:r>
            <a:br>
              <a:rPr lang="en-US" dirty="0" smtClean="0"/>
            </a:br>
            <a:r>
              <a:rPr lang="en-US" sz="4000" dirty="0" smtClean="0"/>
              <a:t>Identifying Species</a:t>
            </a:r>
            <a:endParaRPr lang="en-US" sz="40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35754"/>
            <a:ext cx="4040188" cy="3029529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31" y="2634853"/>
            <a:ext cx="4041775" cy="3031331"/>
          </a:xfrm>
        </p:spPr>
      </p:pic>
    </p:spTree>
    <p:extLst>
      <p:ext uri="{BB962C8B-B14F-4D97-AF65-F5344CB8AC3E}">
        <p14:creationId xmlns:p14="http://schemas.microsoft.com/office/powerpoint/2010/main" val="3338389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66267" y="1676400"/>
            <a:ext cx="57050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SUCCESSES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4549" y="2508909"/>
            <a:ext cx="4833257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Schoolyard set-up (Big thanks to Louise Levy!)</a:t>
            </a:r>
          </a:p>
          <a:p>
            <a:endParaRPr lang="en-US" sz="20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Student engagement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en-US" sz="20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Knowledge of citizen science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en-US" sz="20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Ecosystem science standards: (interactions, energy, dynamics)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en-US" sz="20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Student ownership of data collection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en-US" sz="28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Time outside!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2" t="10780" r="10073"/>
          <a:stretch/>
        </p:blipFill>
        <p:spPr>
          <a:xfrm>
            <a:off x="5737196" y="119743"/>
            <a:ext cx="3160884" cy="344321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072" y="3276023"/>
            <a:ext cx="1841738" cy="32742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95" y="3041634"/>
            <a:ext cx="1841738" cy="32742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78266" y="381000"/>
            <a:ext cx="5460534" cy="107721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Vanessa Bergmann </a:t>
            </a:r>
          </a:p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Shutesbury Elementary School 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454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470" y="3707819"/>
            <a:ext cx="1710746" cy="304132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1" y="119743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CHALLENGES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6136" y="1117616"/>
            <a:ext cx="465364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Consistent data collection</a:t>
            </a:r>
          </a:p>
          <a:p>
            <a:endParaRPr lang="en-US" sz="28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Outside time student management 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en-US" sz="28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Communication &amp; plan for data </a:t>
            </a:r>
          </a:p>
          <a:p>
            <a:r>
              <a:rPr lang="en-US" sz="2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interpretation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en-US" sz="28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Winter check-ins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en-US" sz="28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Incomplete dataset (1</a:t>
            </a:r>
            <a:r>
              <a:rPr lang="en-US" sz="2800" baseline="30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</a:t>
            </a:r>
            <a:r>
              <a:rPr lang="en-US" sz="2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year)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4" t="1311" r="10674" b="-1"/>
          <a:stretch/>
        </p:blipFill>
        <p:spPr>
          <a:xfrm>
            <a:off x="4251454" y="4106661"/>
            <a:ext cx="2234023" cy="259896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779" y="119745"/>
            <a:ext cx="3696932" cy="369693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7739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246" y="1547161"/>
            <a:ext cx="5226962" cy="43558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1" y="119743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NEXT STEPS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71452" y="1106728"/>
            <a:ext cx="3780064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Analyze Fall data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en-US" sz="28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Conclusion paragraphs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en-US" sz="28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Let data drive new questions</a:t>
            </a:r>
          </a:p>
          <a:p>
            <a:endParaRPr lang="en-US" sz="28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Spring data collection for 2017-18 students</a:t>
            </a:r>
          </a:p>
          <a:p>
            <a:endParaRPr lang="en-US" sz="28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Advice for maternity leave sub (setting up Fall ‘17 protocol?!)</a:t>
            </a:r>
          </a:p>
        </p:txBody>
      </p:sp>
    </p:spTree>
    <p:extLst>
      <p:ext uri="{BB962C8B-B14F-4D97-AF65-F5344CB8AC3E}">
        <p14:creationId xmlns:p14="http://schemas.microsoft.com/office/powerpoint/2010/main" val="782671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2795" y="5638824"/>
            <a:ext cx="5334000" cy="1094509"/>
          </a:xfrm>
        </p:spPr>
        <p:txBody>
          <a:bodyPr>
            <a:normAutofit/>
          </a:bodyPr>
          <a:lstStyle/>
          <a:p>
            <a:r>
              <a:rPr lang="en-US" sz="2800" dirty="0" smtClean="0"/>
              <a:t>New Demonstration Plot and Tree ID Field Guide for Field Trip Activity</a:t>
            </a:r>
            <a:endParaRPr lang="en-US" sz="28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788" y="1676425"/>
            <a:ext cx="2590800" cy="1977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5" y="1676402"/>
            <a:ext cx="4514503" cy="3939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07" y="3790300"/>
            <a:ext cx="3368694" cy="2543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3400" y="331979"/>
            <a:ext cx="8077200" cy="1200329"/>
          </a:xfrm>
          <a:prstGeom prst="rect">
            <a:avLst/>
          </a:prstGeom>
          <a:solidFill>
            <a:schemeClr val="bg2">
              <a:lumMod val="75000"/>
            </a:schemeClr>
          </a:solidFill>
          <a:ln w="25400"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9BBB59">
                    <a:lumMod val="50000"/>
                  </a:srgbClr>
                </a:solidFill>
              </a:rPr>
              <a:t>Harvard Forest Schoolyard Ecology</a:t>
            </a:r>
          </a:p>
          <a:p>
            <a:pPr algn="ctr"/>
            <a:endParaRPr lang="en-US" sz="1200" dirty="0" smtClean="0">
              <a:solidFill>
                <a:prstClr val="black"/>
              </a:solidFill>
            </a:endParaRPr>
          </a:p>
          <a:p>
            <a:pPr algn="ctr"/>
            <a:r>
              <a:rPr lang="en-US" sz="2400" dirty="0" smtClean="0">
                <a:solidFill>
                  <a:srgbClr val="9BBB59">
                    <a:lumMod val="50000"/>
                  </a:srgbClr>
                </a:solidFill>
              </a:rPr>
              <a:t>Pamela Snow</a:t>
            </a:r>
            <a:endParaRPr lang="en-US" sz="2400" dirty="0">
              <a:solidFill>
                <a:srgbClr val="9BBB59">
                  <a:lumMod val="50000"/>
                </a:srgb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13" y="6444735"/>
            <a:ext cx="2166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Thanks to Carey Lang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330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57"/>
            <a:ext cx="8229600" cy="563563"/>
          </a:xfrm>
          <a:solidFill>
            <a:schemeClr val="bg2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en-US" sz="2800" dirty="0" smtClean="0"/>
              <a:t>Expansion of Our Changing Forests Project Capacity</a:t>
            </a:r>
            <a:br>
              <a:rPr lang="en-US" sz="2800" dirty="0" smtClean="0"/>
            </a:br>
            <a:r>
              <a:rPr lang="en-US" sz="2000" dirty="0" smtClean="0"/>
              <a:t>Emery Boose and Joshua Plisinski, Harvard Forest</a:t>
            </a:r>
            <a:endParaRPr lang="en-US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60000">
            <a:off x="1573644" y="4056010"/>
            <a:ext cx="7691437" cy="2214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066801"/>
            <a:ext cx="6172200" cy="220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" y="1143001"/>
            <a:ext cx="3190875" cy="4638675"/>
          </a:xfrm>
          <a:prstGeom prst="rect">
            <a:avLst/>
          </a:prstGeom>
          <a:noFill/>
          <a:ln>
            <a:noFill/>
          </a:ln>
          <a:scene3d>
            <a:camera prst="isometricRightU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95800" y="6400800"/>
            <a:ext cx="464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</a:rPr>
              <a:t>Thanks to Clarisse Hart and Hightstead Foundation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56996" y="3462339"/>
            <a:ext cx="474950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New Carbon Biomass Totals- cut and paste here. 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5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229600" cy="1143000"/>
          </a:xfrm>
          <a:solidFill>
            <a:srgbClr val="C00000"/>
          </a:solidFill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FFCC66"/>
                </a:solidFill>
              </a:rPr>
              <a:t>Schoolyard Teacher Jana Matthei Shined as Teacher Leader at MAST and MITS</a:t>
            </a:r>
            <a:endParaRPr lang="en-US" sz="3600" dirty="0">
              <a:solidFill>
                <a:srgbClr val="FFCC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075256"/>
            <a:ext cx="4040188" cy="639763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Jana introduced students to the Buds, Leaves and Global Warming Study and engaged participants in a tree identification activity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27"/>
            <a:ext cx="4040188" cy="3316159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2000" y="6019827"/>
            <a:ext cx="7924800" cy="71596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See Jana’s MAST </a:t>
            </a:r>
            <a:r>
              <a:rPr lang="en-US" dirty="0" err="1" smtClean="0">
                <a:solidFill>
                  <a:schemeClr val="bg2">
                    <a:lumMod val="50000"/>
                  </a:schemeClr>
                </a:solidFill>
              </a:rPr>
              <a:t>Powerpoint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 p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resentation at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:  </a:t>
            </a:r>
            <a:r>
              <a:rPr lang="en-US" b="0" dirty="0">
                <a:solidFill>
                  <a:srgbClr val="FFCC66"/>
                </a:solidFill>
              </a:rPr>
              <a:t>http://harvardforest.fas.harvard.edu/sites/harvardforest.fas.harvard.edu/files/MAST%20conference%20Presentation-Matthei-2016.pdf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498" y="1371622"/>
            <a:ext cx="4136021" cy="1990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581400"/>
            <a:ext cx="4240194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0440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 defTabSz="406644">
              <a:defRPr sz="4752"/>
            </a:pPr>
            <a:r>
              <a:rPr sz="3600" dirty="0"/>
              <a:t>Student drawing of life stages of a </a:t>
            </a:r>
            <a:r>
              <a:rPr sz="3600" dirty="0" smtClean="0"/>
              <a:t>woo</a:t>
            </a:r>
            <a:r>
              <a:rPr lang="en-US" sz="3600" dirty="0" smtClean="0"/>
              <a:t>l</a:t>
            </a:r>
            <a:r>
              <a:rPr sz="3600" dirty="0" smtClean="0"/>
              <a:t>ly</a:t>
            </a:r>
            <a:endParaRPr sz="3600" dirty="0"/>
          </a:p>
          <a:p>
            <a:pPr defTabSz="406644">
              <a:defRPr sz="4752"/>
            </a:pPr>
            <a:r>
              <a:rPr sz="3600" dirty="0"/>
              <a:t>adelgid on a hemlock branch.</a:t>
            </a:r>
          </a:p>
        </p:txBody>
      </p:sp>
      <p:pic>
        <p:nvPicPr>
          <p:cNvPr id="125" name="IMG_124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03220" y="1828800"/>
            <a:ext cx="6290762" cy="471807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4019459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/>
          </p:cNvSpPr>
          <p:nvPr>
            <p:ph type="title"/>
          </p:nvPr>
        </p:nvSpPr>
        <p:spPr>
          <a:xfrm>
            <a:off x="669742" y="312539"/>
            <a:ext cx="7804547" cy="3472044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29" name="IMG_126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46117" y="533427"/>
            <a:ext cx="6813596" cy="5110197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Shape 130"/>
          <p:cNvSpPr/>
          <p:nvPr/>
        </p:nvSpPr>
        <p:spPr>
          <a:xfrm>
            <a:off x="1615050" y="5883647"/>
            <a:ext cx="6075763" cy="503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rPr sz="2800" dirty="0"/>
              <a:t>Model adelgids emerging from the wool. </a:t>
            </a:r>
          </a:p>
        </p:txBody>
      </p:sp>
    </p:spTree>
    <p:extLst>
      <p:ext uri="{BB962C8B-B14F-4D97-AF65-F5344CB8AC3E}">
        <p14:creationId xmlns:p14="http://schemas.microsoft.com/office/powerpoint/2010/main" val="410028002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title"/>
          </p:nvPr>
        </p:nvSpPr>
        <p:spPr>
          <a:xfrm>
            <a:off x="629850" y="365124"/>
            <a:ext cx="7886699" cy="13255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Calibri"/>
              <a:buNone/>
            </a:pPr>
            <a:r>
              <a:rPr lang="en-US" sz="4400" b="0" i="0" u="none" strike="noStrike" cap="none" dirty="0">
                <a:solidFill>
                  <a:schemeClr val="accent3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Amy Newbold: Long Trail School</a:t>
            </a:r>
          </a:p>
        </p:txBody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1279285" y="1690688"/>
            <a:ext cx="1853586" cy="8239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E1EFD8"/>
              </a:buClr>
              <a:buSzPct val="25000"/>
              <a:buFont typeface="Arial"/>
              <a:buNone/>
            </a:pPr>
            <a:r>
              <a:rPr lang="en-US" sz="2400" b="1" i="0" u="none" strike="noStrike" cap="none">
                <a:solidFill>
                  <a:srgbClr val="E1EFD8"/>
                </a:solidFill>
                <a:latin typeface="Calibri"/>
                <a:ea typeface="Calibri"/>
                <a:cs typeface="Calibri"/>
                <a:sym typeface="Calibri"/>
              </a:rPr>
              <a:t>Where is Dorset?</a:t>
            </a:r>
          </a:p>
        </p:txBody>
      </p:sp>
      <p:pic>
        <p:nvPicPr>
          <p:cNvPr id="86" name="Shape 86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816756" y="2505074"/>
            <a:ext cx="2778671" cy="4059276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Shape 87"/>
          <p:cNvSpPr txBox="1">
            <a:spLocks noGrp="1"/>
          </p:cNvSpPr>
          <p:nvPr>
            <p:ph type="body" idx="3"/>
          </p:nvPr>
        </p:nvSpPr>
        <p:spPr>
          <a:xfrm>
            <a:off x="4291450" y="1681163"/>
            <a:ext cx="4578386" cy="8239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E1EFD8"/>
              </a:buClr>
              <a:buSzPct val="25000"/>
              <a:buFont typeface="Arial"/>
              <a:buNone/>
            </a:pPr>
            <a:r>
              <a:rPr lang="en-US" sz="2400" b="1" i="0" u="none" strike="noStrike" cap="none">
                <a:solidFill>
                  <a:srgbClr val="E1EFD8"/>
                </a:solidFill>
                <a:latin typeface="Calibri"/>
                <a:ea typeface="Calibri"/>
                <a:cs typeface="Calibri"/>
                <a:sym typeface="Calibri"/>
              </a:rPr>
              <a:t>Our study site it the Cutler Memorial Forest </a:t>
            </a:r>
          </a:p>
        </p:txBody>
      </p:sp>
      <p:pic>
        <p:nvPicPr>
          <p:cNvPr id="88" name="Shape 88"/>
          <p:cNvPicPr preferRelativeResize="0">
            <a:picLocks noGrp="1"/>
          </p:cNvPicPr>
          <p:nvPr>
            <p:ph type="body" idx="4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5206651" y="2505075"/>
            <a:ext cx="3010250" cy="4059276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Shape 89"/>
          <p:cNvSpPr/>
          <p:nvPr/>
        </p:nvSpPr>
        <p:spPr>
          <a:xfrm>
            <a:off x="6580642" y="3006725"/>
            <a:ext cx="121496" cy="207528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/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Shape 90"/>
          <p:cNvSpPr txBox="1"/>
          <p:nvPr/>
        </p:nvSpPr>
        <p:spPr>
          <a:xfrm>
            <a:off x="6681351" y="2937451"/>
            <a:ext cx="1710496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en-US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Long Trail School</a:t>
            </a:r>
          </a:p>
        </p:txBody>
      </p:sp>
    </p:spTree>
    <p:extLst>
      <p:ext uri="{BB962C8B-B14F-4D97-AF65-F5344CB8AC3E}">
        <p14:creationId xmlns:p14="http://schemas.microsoft.com/office/powerpoint/2010/main" val="4292886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>
            <a:spLocks noGrp="1"/>
          </p:cNvSpPr>
          <p:nvPr>
            <p:ph type="title"/>
          </p:nvPr>
        </p:nvSpPr>
        <p:spPr>
          <a:xfrm>
            <a:off x="155873" y="106051"/>
            <a:ext cx="8645625" cy="1325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Calibri"/>
              <a:buNone/>
            </a:pPr>
            <a:r>
              <a:rPr lang="en-US"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We were brand new to this project in the Fall….</a:t>
            </a:r>
          </a:p>
        </p:txBody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155869" y="1505575"/>
            <a:ext cx="4320450" cy="4671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28600" marR="0" lvl="0" indent="-191135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E1EFD8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E1EFD8"/>
                </a:solidFill>
                <a:latin typeface="Calibri"/>
                <a:ea typeface="Calibri"/>
                <a:cs typeface="Calibri"/>
                <a:sym typeface="Calibri"/>
              </a:rPr>
              <a:t>….So that means next year I will have much more to say!</a:t>
            </a:r>
          </a:p>
          <a:p>
            <a:pPr marL="228600" marR="0" lvl="0" indent="-191135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E1EFD8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E1EFD8"/>
                </a:solidFill>
                <a:latin typeface="Calibri"/>
                <a:ea typeface="Calibri"/>
                <a:cs typeface="Calibri"/>
                <a:sym typeface="Calibri"/>
              </a:rPr>
              <a:t>Working with 7</a:t>
            </a:r>
            <a:r>
              <a:rPr lang="en-US" sz="2000" b="0" i="0" u="none" strike="noStrike" cap="none" baseline="30000">
                <a:solidFill>
                  <a:srgbClr val="E1EFD8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-US" sz="2000" b="0" i="0" u="none" strike="noStrike" cap="none">
                <a:solidFill>
                  <a:srgbClr val="E1EFD8"/>
                </a:solidFill>
                <a:latin typeface="Calibri"/>
                <a:ea typeface="Calibri"/>
                <a:cs typeface="Calibri"/>
                <a:sym typeface="Calibri"/>
              </a:rPr>
              <a:t> grade students</a:t>
            </a:r>
          </a:p>
          <a:p>
            <a:pPr marL="228600" marR="0" lvl="0" indent="-191135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E1EFD8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E1EFD8"/>
                </a:solidFill>
                <a:latin typeface="Calibri"/>
                <a:ea typeface="Calibri"/>
                <a:cs typeface="Calibri"/>
                <a:sym typeface="Calibri"/>
              </a:rPr>
              <a:t>Part of a unit on The process of doing science (we stress why citizen science is important and doable!)</a:t>
            </a:r>
          </a:p>
          <a:p>
            <a:pPr marL="228600" marR="0" lvl="0" indent="-191135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E1EFD8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E1EFD8"/>
                </a:solidFill>
                <a:latin typeface="Calibri"/>
                <a:ea typeface="Calibri"/>
                <a:cs typeface="Calibri"/>
                <a:sym typeface="Calibri"/>
              </a:rPr>
              <a:t>The Mettawee river runs through our site. I am hoping (fingers crossed) to have a biologist come and electroshock for native trout as part of our spring site visits</a:t>
            </a:r>
          </a:p>
          <a:p>
            <a:pPr marL="228600" marR="0" lvl="0" indent="-191135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E1EFD8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E1EFD8"/>
                </a:solidFill>
                <a:latin typeface="Calibri"/>
                <a:ea typeface="Calibri"/>
                <a:cs typeface="Calibri"/>
                <a:sym typeface="Calibri"/>
              </a:rPr>
              <a:t>Expecting to do more with the data next year to teach essential skills (graphing, spreadsheets, </a:t>
            </a:r>
            <a:r>
              <a:rPr lang="en-US" sz="2000">
                <a:solidFill>
                  <a:srgbClr val="E1EFD8"/>
                </a:solidFill>
              </a:rPr>
              <a:t>etc</a:t>
            </a:r>
            <a:r>
              <a:rPr lang="en-US" sz="2000" b="0" i="0" u="none" strike="noStrike" cap="none">
                <a:solidFill>
                  <a:srgbClr val="E1EFD8"/>
                </a:solidFill>
                <a:latin typeface="Calibri"/>
                <a:ea typeface="Calibri"/>
                <a:cs typeface="Calibri"/>
                <a:sym typeface="Calibri"/>
              </a:rPr>
              <a:t>.). </a:t>
            </a:r>
          </a:p>
          <a:p>
            <a:pPr marL="228600" marR="0" lvl="0" indent="-191135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E1EFD8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E1EFD8"/>
                </a:solidFill>
                <a:latin typeface="Calibri"/>
                <a:ea typeface="Calibri"/>
                <a:cs typeface="Calibri"/>
                <a:sym typeface="Calibri"/>
              </a:rPr>
              <a:t>Glad to be here to get more ideas</a:t>
            </a:r>
          </a:p>
          <a:p>
            <a:pPr marL="228600" marR="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29499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70000"/>
              </a:lnSpc>
              <a:spcBef>
                <a:spcPts val="1000"/>
              </a:spcBef>
              <a:buClr>
                <a:schemeClr val="dk1"/>
              </a:buClr>
              <a:buSzPct val="99615"/>
              <a:buFont typeface="Arial"/>
              <a:buNone/>
            </a:pPr>
            <a:endParaRPr sz="259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7" name="Shape 97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738525" y="1825625"/>
            <a:ext cx="3667454" cy="43513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004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47D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title"/>
          </p:nvPr>
        </p:nvSpPr>
        <p:spPr>
          <a:xfrm>
            <a:off x="609614" y="167025"/>
            <a:ext cx="7848599" cy="861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85888D"/>
            </a:solidFill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/>
              <a:t>Jen Rosenthal: Long Trail School</a:t>
            </a:r>
          </a:p>
        </p:txBody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167288" y="1292251"/>
            <a:ext cx="3280500" cy="5405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r>
              <a:rPr lang="en-US" dirty="0"/>
              <a:t>This is our </a:t>
            </a:r>
            <a:r>
              <a:rPr lang="en-US" b="1" dirty="0"/>
              <a:t>1st year of the Buds study. 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-US" b="1" dirty="0"/>
              <a:t>Completed Fall Data </a:t>
            </a:r>
            <a:r>
              <a:rPr lang="en-US" dirty="0"/>
              <a:t>Collection.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-US" dirty="0"/>
              <a:t>We have </a:t>
            </a:r>
            <a:r>
              <a:rPr lang="en-US" b="1" dirty="0"/>
              <a:t>5 trees</a:t>
            </a:r>
            <a:r>
              <a:rPr lang="en-US" dirty="0"/>
              <a:t> that we have been studying (4 sugar maples &amp; 1 white ash).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-US" b="1" dirty="0"/>
              <a:t>Location</a:t>
            </a:r>
            <a:r>
              <a:rPr lang="en-US" dirty="0"/>
              <a:t>- perimeter of the parking lot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-US" b="1" dirty="0"/>
              <a:t>Tree Selection</a:t>
            </a:r>
            <a:r>
              <a:rPr lang="en-US" dirty="0"/>
              <a:t>- various reasons</a:t>
            </a:r>
          </a:p>
          <a:p>
            <a:pPr marL="0" lvl="0" indent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104" name="Shape 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62012" y="1378540"/>
            <a:ext cx="5467688" cy="4955125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Shape 105"/>
          <p:cNvSpPr/>
          <p:nvPr/>
        </p:nvSpPr>
        <p:spPr>
          <a:xfrm>
            <a:off x="4615631" y="3115875"/>
            <a:ext cx="342900" cy="5028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" name="Shape 106"/>
          <p:cNvSpPr/>
          <p:nvPr/>
        </p:nvSpPr>
        <p:spPr>
          <a:xfrm>
            <a:off x="5207906" y="3115875"/>
            <a:ext cx="342900" cy="5028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" name="Shape 107"/>
          <p:cNvSpPr/>
          <p:nvPr/>
        </p:nvSpPr>
        <p:spPr>
          <a:xfrm>
            <a:off x="5928019" y="2064425"/>
            <a:ext cx="342900" cy="5028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" name="Shape 108"/>
          <p:cNvSpPr/>
          <p:nvPr/>
        </p:nvSpPr>
        <p:spPr>
          <a:xfrm>
            <a:off x="6270919" y="2064425"/>
            <a:ext cx="342900" cy="5028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9" name="Shape 109"/>
          <p:cNvSpPr/>
          <p:nvPr/>
        </p:nvSpPr>
        <p:spPr>
          <a:xfrm>
            <a:off x="6385219" y="2216826"/>
            <a:ext cx="228600" cy="1827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6168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arina">
  <a:themeElements>
    <a:clrScheme name="Marina">
      <a:dk1>
        <a:srgbClr val="FFFFFF"/>
      </a:dk1>
      <a:lt1>
        <a:srgbClr val="00517C"/>
      </a:lt1>
      <a:dk2>
        <a:srgbClr val="004065"/>
      </a:dk2>
      <a:lt2>
        <a:srgbClr val="CFD8DC"/>
      </a:lt2>
      <a:accent1>
        <a:srgbClr val="0277BD"/>
      </a:accent1>
      <a:accent2>
        <a:srgbClr val="558B2F"/>
      </a:accent2>
      <a:accent3>
        <a:srgbClr val="009688"/>
      </a:accent3>
      <a:accent4>
        <a:srgbClr val="039BE5"/>
      </a:accent4>
      <a:accent5>
        <a:srgbClr val="8BC34A"/>
      </a:accent5>
      <a:accent6>
        <a:srgbClr val="FFEB38"/>
      </a:accent6>
      <a:hlink>
        <a:srgbClr val="8BC34A"/>
      </a:hlink>
      <a:folHlink>
        <a:srgbClr val="8BC34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rganic" id="{28CDC826-8792-45C0-861B-85EB3ADEDA33}" vid="{7DAC20F1-423D-49E2-BD0B-50532748BAD0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luxe">
  <a:themeElements>
    <a:clrScheme name="Luxe">
      <a:dk1>
        <a:srgbClr val="000000"/>
      </a:dk1>
      <a:lt1>
        <a:srgbClr val="FFFFFF"/>
      </a:lt1>
      <a:dk2>
        <a:srgbClr val="B7B7B7"/>
      </a:dk2>
      <a:lt2>
        <a:srgbClr val="CCA677"/>
      </a:lt2>
      <a:accent1>
        <a:srgbClr val="5D4037"/>
      </a:accent1>
      <a:accent2>
        <a:srgbClr val="455A64"/>
      </a:accent2>
      <a:accent3>
        <a:srgbClr val="607D8B"/>
      </a:accent3>
      <a:accent4>
        <a:srgbClr val="78909C"/>
      </a:accent4>
      <a:accent5>
        <a:srgbClr val="57BB8A"/>
      </a:accent5>
      <a:accent6>
        <a:srgbClr val="DCE755"/>
      </a:accent6>
      <a:hlink>
        <a:srgbClr val="57BB8A"/>
      </a:hlink>
      <a:folHlink>
        <a:srgbClr val="57BB8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823</TotalTime>
  <Words>941</Words>
  <Application>Microsoft Office PowerPoint</Application>
  <PresentationFormat>On-screen Show (4:3)</PresentationFormat>
  <Paragraphs>153</Paragraphs>
  <Slides>49</Slides>
  <Notes>21</Notes>
  <HiddenSlides>0</HiddenSlides>
  <MMClips>0</MMClips>
  <ScaleCrop>false</ScaleCrop>
  <HeadingPairs>
    <vt:vector size="6" baseType="variant">
      <vt:variant>
        <vt:lpstr>Theme</vt:lpstr>
      </vt:variant>
      <vt:variant>
        <vt:i4>13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49</vt:i4>
      </vt:variant>
    </vt:vector>
  </HeadingPairs>
  <TitlesOfParts>
    <vt:vector size="64" baseType="lpstr">
      <vt:lpstr>Office Theme</vt:lpstr>
      <vt:lpstr>1_Office Theme</vt:lpstr>
      <vt:lpstr>marina</vt:lpstr>
      <vt:lpstr>simple-light-2</vt:lpstr>
      <vt:lpstr>Organic</vt:lpstr>
      <vt:lpstr>2_Office Theme</vt:lpstr>
      <vt:lpstr>3_Office Theme</vt:lpstr>
      <vt:lpstr>1_simple-light-2</vt:lpstr>
      <vt:lpstr>luxe</vt:lpstr>
      <vt:lpstr>4_Office Theme</vt:lpstr>
      <vt:lpstr>5_Office Theme</vt:lpstr>
      <vt:lpstr>6_Office Theme</vt:lpstr>
      <vt:lpstr>7_Office Theme</vt:lpstr>
      <vt:lpstr>Document</vt:lpstr>
      <vt:lpstr>Acrobat Document</vt:lpstr>
      <vt:lpstr>Harvard Forest Schoolyard Ecology Lightning Round</vt:lpstr>
      <vt:lpstr>PowerPoint Presentation</vt:lpstr>
      <vt:lpstr>PowerPoint Presentation</vt:lpstr>
      <vt:lpstr>PowerPoint Presentation</vt:lpstr>
      <vt:lpstr>Student drawing of life stages of a woolly adelgid on a hemlock branch.</vt:lpstr>
      <vt:lpstr>PowerPoint Presentation</vt:lpstr>
      <vt:lpstr>Amy Newbold: Long Trail School</vt:lpstr>
      <vt:lpstr>We were brand new to this project in the Fall….</vt:lpstr>
      <vt:lpstr>Jen Rosenthal: Long Trail School</vt:lpstr>
      <vt:lpstr>My plans for the future…….</vt:lpstr>
      <vt:lpstr>St. Mary’s Parish School Grade 5  Mary Reed </vt:lpstr>
      <vt:lpstr>Greenfield High School</vt:lpstr>
      <vt:lpstr>Displaying the Data</vt:lpstr>
      <vt:lpstr>Our Changing Forests At Glen Urquhart School</vt:lpstr>
      <vt:lpstr>PowerPoint Presentation</vt:lpstr>
      <vt:lpstr>PowerPoint Presentation</vt:lpstr>
      <vt:lpstr>PowerPoint Presentation</vt:lpstr>
      <vt:lpstr>      Harvard Forest Programs at  Mass Audubon’s Drumlin Farm  Wildlife Sanctuary                 </vt:lpstr>
      <vt:lpstr>          Harvard Forest Phenology and Hydrology Studies     </vt:lpstr>
      <vt:lpstr>      Vernal Pools, Ponds and Study Trees at Mass Audubon’s Drumlin Farm Wildlife Sanctuary                 </vt:lpstr>
      <vt:lpstr>Belchertown schoolyard ecology</vt:lpstr>
      <vt:lpstr>WEco and Clark explore Lake Wallace together</vt:lpstr>
      <vt:lpstr>Check out the view out Clark’s window! </vt:lpstr>
      <vt:lpstr>Knowing your Tree</vt:lpstr>
      <vt:lpstr> </vt:lpstr>
      <vt:lpstr> </vt:lpstr>
      <vt:lpstr>PowerPoint Presentation</vt:lpstr>
      <vt:lpstr>Phenology at Concord-Carlisle High School (MA) Nora Murphy (and Priscilla Guiney, Peter Nichol, Jennifer Benson, and Jim Truncer)</vt:lpstr>
      <vt:lpstr>Tree Phenology and Annual Weather</vt:lpstr>
      <vt:lpstr>Leaf Fall Data Over Six Years (Black Walnut)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Bartlett Community Partnership School, Lowell, MA What trees in my neighborhood?</vt:lpstr>
      <vt:lpstr>BCPS, Lowell, MA Where do trees get their mass?</vt:lpstr>
      <vt:lpstr>BCPS, Lowell, MA Identifying Species</vt:lpstr>
      <vt:lpstr>PowerPoint Presentation</vt:lpstr>
      <vt:lpstr>PowerPoint Presentation</vt:lpstr>
      <vt:lpstr>PowerPoint Presentation</vt:lpstr>
      <vt:lpstr>New Demonstration Plot and Tree ID Field Guide for Field Trip Activity</vt:lpstr>
      <vt:lpstr>Expansion of Our Changing Forests Project Capacity Emery Boose and Joshua Plisinski, Harvard Forest</vt:lpstr>
      <vt:lpstr>Schoolyard Teacher Jana Matthei Shined as Teacher Leader at MAST and MITS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Harvard Forest Schoolyard Ecology Lightning Round</dc:title>
  <dc:creator>Snow, Pamela M.</dc:creator>
  <cp:lastModifiedBy>FASDSM</cp:lastModifiedBy>
  <cp:revision>119</cp:revision>
  <dcterms:created xsi:type="dcterms:W3CDTF">2006-08-16T00:00:00Z</dcterms:created>
  <dcterms:modified xsi:type="dcterms:W3CDTF">2017-03-30T02:09:10Z</dcterms:modified>
</cp:coreProperties>
</file>